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Ex1.xml" ContentType="application/vnd.ms-office.chartex+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66CC"/>
    <a:srgbClr val="008080"/>
    <a:srgbClr val="00FF99"/>
    <a:srgbClr val="00CC66"/>
    <a:srgbClr val="0033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008" autoAdjust="0"/>
    <p:restoredTop sz="91801" autoAdjust="0"/>
  </p:normalViewPr>
  <p:slideViewPr>
    <p:cSldViewPr snapToGrid="0">
      <p:cViewPr>
        <p:scale>
          <a:sx n="66" d="100"/>
          <a:sy n="66" d="100"/>
        </p:scale>
        <p:origin x="-9336" y="-25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Ex1.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rangsiy\Desktop\student%20org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8070298813511817E-2"/>
          <c:y val="3.7306114613207604E-2"/>
          <c:w val="0.97192970118648814"/>
          <c:h val="0.93894800625094932"/>
        </c:manualLayout>
      </c:layout>
      <c:bar3DChart>
        <c:barDir val="col"/>
        <c:grouping val="clustered"/>
        <c:varyColors val="0"/>
        <c:ser>
          <c:idx val="0"/>
          <c:order val="0"/>
          <c:tx>
            <c:strRef>
              <c:f>Sheet1!$B$1</c:f>
              <c:strCache>
                <c:ptCount val="1"/>
                <c:pt idx="0">
                  <c:v>White</c:v>
                </c:pt>
              </c:strCache>
            </c:strRef>
          </c:tx>
          <c:spPr>
            <a:solidFill>
              <a:schemeClr val="accent1"/>
            </a:solidFill>
            <a:ln>
              <a:noFill/>
            </a:ln>
            <a:effectLst/>
            <a:sp3d/>
          </c:spPr>
          <c:invertIfNegative val="0"/>
          <c:dLbls>
            <c:dLbl>
              <c:idx val="0"/>
              <c:layout>
                <c:manualLayout>
                  <c:x val="-3.0288791628881816E-3"/>
                  <c:y val="6.6080017685042236E-2"/>
                </c:manualLayout>
              </c:layout>
              <c:tx>
                <c:rich>
                  <a:bodyPr rot="0" spcFirstLastPara="1" vertOverflow="ellipsis" vert="horz" wrap="square" lIns="38100" tIns="19050" rIns="38100" bIns="19050" anchor="ctr" anchorCtr="1">
                    <a:noAutofit/>
                  </a:bodyPr>
                  <a:lstStyle/>
                  <a:p>
                    <a:pPr>
                      <a:defRPr sz="3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fld id="{ACBB98FC-4BCD-4191-8B3B-913A62A11A93}" type="VALUE">
                      <a:rPr lang="en-US" sz="3000" smtClean="0">
                        <a:solidFill>
                          <a:schemeClr val="tx1"/>
                        </a:solidFill>
                        <a:latin typeface="Times New Roman" panose="02020603050405020304" pitchFamily="18" charset="0"/>
                        <a:cs typeface="Times New Roman" panose="02020603050405020304" pitchFamily="18" charset="0"/>
                      </a:rPr>
                      <a:pPr>
                        <a:defRPr sz="3000">
                          <a:latin typeface="Times New Roman" panose="02020603050405020304" pitchFamily="18" charset="0"/>
                          <a:cs typeface="Times New Roman" panose="02020603050405020304" pitchFamily="18"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1"/>
              <c:showPercent val="0"/>
              <c:showBubbleSize val="0"/>
              <c:extLst>
                <c:ext xmlns:c15="http://schemas.microsoft.com/office/drawing/2012/chart" uri="{CE6537A1-D6FC-4f65-9D91-7224C49458BB}">
                  <c15:layout>
                    <c:manualLayout>
                      <c:w val="0.13853684525458651"/>
                      <c:h val="6.8246270673051182E-2"/>
                    </c:manualLayout>
                  </c15:layout>
                  <c15:dlblFieldTable/>
                  <c15:showDataLabelsRange val="0"/>
                </c:ext>
                <c:ext xmlns:c16="http://schemas.microsoft.com/office/drawing/2014/chart" uri="{C3380CC4-5D6E-409C-BE32-E72D297353CC}">
                  <c16:uniqueId val="{00000005-366D-454E-9F2A-63525537EB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0.00%</c:formatCode>
                <c:ptCount val="1"/>
                <c:pt idx="0">
                  <c:v>0.61099999999999999</c:v>
                </c:pt>
              </c:numCache>
            </c:numRef>
          </c:val>
          <c:extLst>
            <c:ext xmlns:c16="http://schemas.microsoft.com/office/drawing/2014/chart" uri="{C3380CC4-5D6E-409C-BE32-E72D297353CC}">
              <c16:uniqueId val="{00000000-366D-454E-9F2A-63525537EB0E}"/>
            </c:ext>
          </c:extLst>
        </c:ser>
        <c:ser>
          <c:idx val="1"/>
          <c:order val="1"/>
          <c:tx>
            <c:strRef>
              <c:f>Sheet1!$C$1</c:f>
              <c:strCache>
                <c:ptCount val="1"/>
                <c:pt idx="0">
                  <c:v>Asian</c:v>
                </c:pt>
              </c:strCache>
            </c:strRef>
          </c:tx>
          <c:spPr>
            <a:solidFill>
              <a:schemeClr val="accent2"/>
            </a:solidFill>
            <a:ln>
              <a:noFill/>
            </a:ln>
            <a:effectLst/>
            <a:sp3d/>
          </c:spPr>
          <c:invertIfNegative val="0"/>
          <c:dLbls>
            <c:dLbl>
              <c:idx val="0"/>
              <c:layout>
                <c:manualLayout>
                  <c:x val="-7.1605988940793225E-3"/>
                  <c:y val="8.7271624155386612E-2"/>
                </c:manualLayout>
              </c:layout>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055292033076123"/>
                      <c:h val="8.6162766797696508E-2"/>
                    </c:manualLayout>
                  </c15:layout>
                </c:ext>
                <c:ext xmlns:c16="http://schemas.microsoft.com/office/drawing/2014/chart" uri="{C3380CC4-5D6E-409C-BE32-E72D297353CC}">
                  <c16:uniqueId val="{00000006-366D-454E-9F2A-63525537EB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Sheet1!$C$2:$C$6</c:f>
              <c:numCache>
                <c:formatCode>General</c:formatCode>
                <c:ptCount val="5"/>
                <c:pt idx="0" formatCode="0.00%">
                  <c:v>0.16700000000000001</c:v>
                </c:pt>
              </c:numCache>
            </c:numRef>
          </c:val>
          <c:extLst>
            <c:ext xmlns:c16="http://schemas.microsoft.com/office/drawing/2014/chart" uri="{C3380CC4-5D6E-409C-BE32-E72D297353CC}">
              <c16:uniqueId val="{00000001-366D-454E-9F2A-63525537EB0E}"/>
            </c:ext>
          </c:extLst>
        </c:ser>
        <c:ser>
          <c:idx val="2"/>
          <c:order val="2"/>
          <c:tx>
            <c:strRef>
              <c:f>Sheet1!$D$1</c:f>
              <c:strCache>
                <c:ptCount val="1"/>
                <c:pt idx="0">
                  <c:v>Hispanic or Latino</c:v>
                </c:pt>
              </c:strCache>
            </c:strRef>
          </c:tx>
          <c:spPr>
            <a:solidFill>
              <a:schemeClr val="accent3"/>
            </a:solidFill>
            <a:ln>
              <a:noFill/>
            </a:ln>
            <a:effectLst/>
            <a:sp3d/>
          </c:spPr>
          <c:invertIfNegative val="0"/>
          <c:dLbls>
            <c:dLbl>
              <c:idx val="0"/>
              <c:layout>
                <c:manualLayout>
                  <c:x val="-5.9568242246716948E-3"/>
                  <c:y val="9.9198505860989869E-2"/>
                </c:manualLayout>
              </c:layout>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6754527838378693E-2"/>
                      <c:h val="0.12433269332411483"/>
                    </c:manualLayout>
                  </c15:layout>
                </c:ext>
                <c:ext xmlns:c16="http://schemas.microsoft.com/office/drawing/2014/chart" uri="{C3380CC4-5D6E-409C-BE32-E72D297353CC}">
                  <c16:uniqueId val="{00000007-366D-454E-9F2A-63525537EB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Sheet1!$D$2:$D$6</c:f>
              <c:numCache>
                <c:formatCode>General</c:formatCode>
                <c:ptCount val="5"/>
                <c:pt idx="0" formatCode="0.00%">
                  <c:v>0.111</c:v>
                </c:pt>
              </c:numCache>
            </c:numRef>
          </c:val>
          <c:extLst>
            <c:ext xmlns:c16="http://schemas.microsoft.com/office/drawing/2014/chart" uri="{C3380CC4-5D6E-409C-BE32-E72D297353CC}">
              <c16:uniqueId val="{00000002-366D-454E-9F2A-63525537EB0E}"/>
            </c:ext>
          </c:extLst>
        </c:ser>
        <c:ser>
          <c:idx val="3"/>
          <c:order val="3"/>
          <c:tx>
            <c:strRef>
              <c:f>Sheet1!$E$1</c:f>
              <c:strCache>
                <c:ptCount val="1"/>
                <c:pt idx="0">
                  <c:v>African American</c:v>
                </c:pt>
              </c:strCache>
            </c:strRef>
          </c:tx>
          <c:spPr>
            <a:solidFill>
              <a:schemeClr val="accent4"/>
            </a:solidFill>
            <a:ln>
              <a:noFill/>
            </a:ln>
            <a:effectLst/>
            <a:sp3d/>
          </c:spPr>
          <c:invertIfNegative val="0"/>
          <c:dLbls>
            <c:dLbl>
              <c:idx val="0"/>
              <c:layout>
                <c:manualLayout>
                  <c:x val="-3.1653021531501883E-3"/>
                  <c:y val="6.855007212907778E-2"/>
                </c:manualLayout>
              </c:layout>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2785964371477186E-2"/>
                      <c:h val="5.5003643102661155E-2"/>
                    </c:manualLayout>
                  </c15:layout>
                </c:ext>
                <c:ext xmlns:c16="http://schemas.microsoft.com/office/drawing/2014/chart" uri="{C3380CC4-5D6E-409C-BE32-E72D297353CC}">
                  <c16:uniqueId val="{00000008-366D-454E-9F2A-63525537EB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Sheet1!$E$2:$E$6</c:f>
              <c:numCache>
                <c:formatCode>General</c:formatCode>
                <c:ptCount val="5"/>
                <c:pt idx="0" formatCode="0.00%">
                  <c:v>5.6000000000000001E-2</c:v>
                </c:pt>
              </c:numCache>
            </c:numRef>
          </c:val>
          <c:extLst>
            <c:ext xmlns:c16="http://schemas.microsoft.com/office/drawing/2014/chart" uri="{C3380CC4-5D6E-409C-BE32-E72D297353CC}">
              <c16:uniqueId val="{00000003-366D-454E-9F2A-63525537EB0E}"/>
            </c:ext>
          </c:extLst>
        </c:ser>
        <c:ser>
          <c:idx val="4"/>
          <c:order val="4"/>
          <c:tx>
            <c:strRef>
              <c:f>Sheet1!$F$1</c:f>
              <c:strCache>
                <c:ptCount val="1"/>
                <c:pt idx="0">
                  <c:v>Other</c:v>
                </c:pt>
              </c:strCache>
            </c:strRef>
          </c:tx>
          <c:spPr>
            <a:solidFill>
              <a:srgbClr val="00B050"/>
            </a:solidFill>
            <a:ln>
              <a:noFill/>
            </a:ln>
            <a:effectLst/>
            <a:sp3d/>
          </c:spPr>
          <c:invertIfNegative val="0"/>
          <c:dLbls>
            <c:dLbl>
              <c:idx val="0"/>
              <c:layout>
                <c:manualLayout>
                  <c:x val="1.8992211700265161E-3"/>
                  <c:y val="6.855007212907778E-2"/>
                </c:manualLayout>
              </c:layout>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3548076433227684E-2"/>
                      <c:h val="7.2141161134930604E-2"/>
                    </c:manualLayout>
                  </c15:layout>
                </c:ext>
                <c:ext xmlns:c16="http://schemas.microsoft.com/office/drawing/2014/chart" uri="{C3380CC4-5D6E-409C-BE32-E72D297353CC}">
                  <c16:uniqueId val="{00000009-366D-454E-9F2A-63525537EB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Sheet1!$F$2:$F$6</c:f>
              <c:numCache>
                <c:formatCode>General</c:formatCode>
                <c:ptCount val="5"/>
                <c:pt idx="0" formatCode="0.00%">
                  <c:v>0.111</c:v>
                </c:pt>
              </c:numCache>
            </c:numRef>
          </c:val>
          <c:extLst>
            <c:ext xmlns:c16="http://schemas.microsoft.com/office/drawing/2014/chart" uri="{C3380CC4-5D6E-409C-BE32-E72D297353CC}">
              <c16:uniqueId val="{00000004-366D-454E-9F2A-63525537EB0E}"/>
            </c:ext>
          </c:extLst>
        </c:ser>
        <c:dLbls>
          <c:showLegendKey val="0"/>
          <c:showVal val="0"/>
          <c:showCatName val="0"/>
          <c:showSerName val="0"/>
          <c:showPercent val="0"/>
          <c:showBubbleSize val="0"/>
        </c:dLbls>
        <c:gapWidth val="150"/>
        <c:shape val="box"/>
        <c:axId val="558966720"/>
        <c:axId val="558962784"/>
        <c:axId val="0"/>
      </c:bar3DChart>
      <c:catAx>
        <c:axId val="5589667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8962784"/>
        <c:crosses val="autoZero"/>
        <c:auto val="1"/>
        <c:lblAlgn val="ctr"/>
        <c:lblOffset val="100"/>
        <c:noMultiLvlLbl val="0"/>
      </c:catAx>
      <c:valAx>
        <c:axId val="558962784"/>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558966720"/>
        <c:crosses val="autoZero"/>
        <c:crossBetween val="between"/>
      </c:valAx>
      <c:spPr>
        <a:noFill/>
        <a:ln>
          <a:noFill/>
        </a:ln>
        <a:effectLst/>
      </c:spPr>
    </c:plotArea>
    <c:legend>
      <c:legendPos val="b"/>
      <c:layout>
        <c:manualLayout>
          <c:xMode val="edge"/>
          <c:yMode val="edge"/>
          <c:x val="0.63156561876943018"/>
          <c:y val="0.26764440997770628"/>
          <c:w val="0.36559504264491577"/>
          <c:h val="0.39574722283916131"/>
        </c:manualLayout>
      </c:layout>
      <c:overlay val="0"/>
      <c:spPr>
        <a:noFill/>
        <a:ln>
          <a:noFill/>
        </a:ln>
        <a:effectLst/>
      </c:spPr>
      <c:txPr>
        <a:bodyPr rot="0" spcFirstLastPara="1" vertOverflow="ellipsis" vert="horz" wrap="square" anchor="ctr" anchorCtr="1"/>
        <a:lstStyle/>
        <a:p>
          <a:pPr>
            <a:defRPr sz="33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D1E2-495D-A7DD-92F6009BF1D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1E2-495D-A7DD-92F6009BF1D8}"/>
              </c:ext>
            </c:extLst>
          </c:dPt>
          <c:dPt>
            <c:idx val="2"/>
            <c:bubble3D val="0"/>
            <c:spPr>
              <a:solidFill>
                <a:srgbClr val="00CC66"/>
              </a:solidFill>
              <a:ln w="19050">
                <a:solidFill>
                  <a:schemeClr val="lt1"/>
                </a:solidFill>
              </a:ln>
              <a:effectLst/>
            </c:spPr>
            <c:extLst>
              <c:ext xmlns:c16="http://schemas.microsoft.com/office/drawing/2014/chart" uri="{C3380CC4-5D6E-409C-BE32-E72D297353CC}">
                <c16:uniqueId val="{00000004-D1E2-495D-A7DD-92F6009BF1D8}"/>
              </c:ext>
            </c:extLst>
          </c:dPt>
          <c:dLbls>
            <c:dLbl>
              <c:idx val="1"/>
              <c:layout>
                <c:manualLayout>
                  <c:x val="-7.0016437581377836E-2"/>
                  <c:y val="8.83239431983388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1E2-495D-A7DD-92F6009BF1D8}"/>
                </c:ext>
              </c:extLst>
            </c:dLbl>
            <c:dLbl>
              <c:idx val="2"/>
              <c:layout>
                <c:manualLayout>
                  <c:x val="-0.20560169223841449"/>
                  <c:y val="1.9680828313695685E-2"/>
                </c:manualLayout>
              </c:layout>
              <c:tx>
                <c:rich>
                  <a:bodyPr/>
                  <a:lstStyle/>
                  <a:p>
                    <a:fld id="{FF08F4EF-F601-487C-ACE6-22D5E7E4DF57}" type="VALUE">
                      <a:rPr lang="en-US" sz="3300">
                        <a:latin typeface="Times New Roman" panose="02020603050405020304" pitchFamily="18" charset="0"/>
                        <a:cs typeface="Times New Roman" panose="02020603050405020304" pitchFamily="18" charset="0"/>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1E2-495D-A7DD-92F6009BF1D8}"/>
                </c:ext>
              </c:extLst>
            </c:dLbl>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Current Major Depressive Disorder</c:v>
                </c:pt>
                <c:pt idx="1">
                  <c:v>Past Major Depressive Disorder</c:v>
                </c:pt>
                <c:pt idx="2">
                  <c:v>No Major Depressive Disorder Diagnosis</c:v>
                </c:pt>
              </c:strCache>
            </c:strRef>
          </c:cat>
          <c:val>
            <c:numRef>
              <c:f>Sheet1!$B$2:$B$4</c:f>
              <c:numCache>
                <c:formatCode>0.00%</c:formatCode>
                <c:ptCount val="3"/>
                <c:pt idx="0" formatCode="0%">
                  <c:v>0.78</c:v>
                </c:pt>
                <c:pt idx="1">
                  <c:v>0.16669999999999999</c:v>
                </c:pt>
                <c:pt idx="2">
                  <c:v>5.6000000000000001E-2</c:v>
                </c:pt>
              </c:numCache>
            </c:numRef>
          </c:val>
          <c:extLst>
            <c:ext xmlns:c16="http://schemas.microsoft.com/office/drawing/2014/chart" uri="{C3380CC4-5D6E-409C-BE32-E72D297353CC}">
              <c16:uniqueId val="{00000000-D1E2-495D-A7DD-92F6009BF1D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3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00" b="0" i="0" u="none" strike="noStrike" kern="1200" spc="0" baseline="0">
                <a:solidFill>
                  <a:schemeClr val="tx1">
                    <a:lumMod val="65000"/>
                    <a:lumOff val="35000"/>
                  </a:schemeClr>
                </a:solidFill>
                <a:latin typeface="+mn-lt"/>
                <a:ea typeface="+mn-ea"/>
                <a:cs typeface="+mn-cs"/>
              </a:defRPr>
            </a:pPr>
            <a:r>
              <a:rPr lang="en-US" sz="4400" b="1" dirty="0">
                <a:latin typeface="Century Gothic" panose="020B0502020202020204" pitchFamily="34" charset="0"/>
              </a:rPr>
              <a:t>Recruitment Sources</a:t>
            </a:r>
          </a:p>
        </c:rich>
      </c:tx>
      <c:layout>
        <c:manualLayout>
          <c:xMode val="edge"/>
          <c:yMode val="edge"/>
          <c:x val="0.35558821257960871"/>
          <c:y val="0.15770378885678749"/>
        </c:manualLayout>
      </c:layout>
      <c:overlay val="0"/>
      <c:spPr>
        <a:noFill/>
        <a:ln>
          <a:noFill/>
        </a:ln>
        <a:effectLst/>
      </c:spPr>
      <c:txPr>
        <a:bodyPr rot="0" spcFirstLastPara="1" vertOverflow="ellipsis" vert="horz" wrap="square" anchor="ctr" anchorCtr="1"/>
        <a:lstStyle/>
        <a:p>
          <a:pPr>
            <a:defRPr sz="33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369339380879686"/>
          <c:y val="0.15874503500074116"/>
          <c:w val="0.85446191660982451"/>
          <c:h val="0.56926798138733303"/>
        </c:manualLayout>
      </c:layout>
      <c:barChart>
        <c:barDir val="col"/>
        <c:grouping val="clustered"/>
        <c:varyColors val="0"/>
        <c:ser>
          <c:idx val="0"/>
          <c:order val="0"/>
          <c:tx>
            <c:strRef>
              <c:f>Sheet1!$B$1</c:f>
              <c:strCache>
                <c:ptCount val="1"/>
                <c:pt idx="0">
                  <c:v>Recruitment Sources</c:v>
                </c:pt>
              </c:strCache>
            </c:strRef>
          </c:tx>
          <c:spPr>
            <a:solidFill>
              <a:schemeClr val="accent1"/>
            </a:solidFill>
            <a:ln>
              <a:noFill/>
            </a:ln>
            <a:effectLst/>
          </c:spPr>
          <c:invertIfNegative val="0"/>
          <c:dPt>
            <c:idx val="0"/>
            <c:invertIfNegative val="0"/>
            <c:bubble3D val="0"/>
            <c:spPr>
              <a:solidFill>
                <a:srgbClr val="00CC66"/>
              </a:solidFill>
              <a:ln>
                <a:noFill/>
              </a:ln>
              <a:effectLst/>
            </c:spPr>
            <c:extLst>
              <c:ext xmlns:c16="http://schemas.microsoft.com/office/drawing/2014/chart" uri="{C3380CC4-5D6E-409C-BE32-E72D297353CC}">
                <c16:uniqueId val="{00000001-B4EC-4EE5-B2DA-DA7FD0DC4219}"/>
              </c:ext>
            </c:extLst>
          </c:dPt>
          <c:dPt>
            <c:idx val="1"/>
            <c:invertIfNegative val="0"/>
            <c:bubble3D val="0"/>
            <c:spPr>
              <a:solidFill>
                <a:srgbClr val="003399"/>
              </a:solidFill>
              <a:ln>
                <a:noFill/>
              </a:ln>
              <a:effectLst/>
            </c:spPr>
            <c:extLst>
              <c:ext xmlns:c16="http://schemas.microsoft.com/office/drawing/2014/chart" uri="{C3380CC4-5D6E-409C-BE32-E72D297353CC}">
                <c16:uniqueId val="{00000003-B4EC-4EE5-B2DA-DA7FD0DC4219}"/>
              </c:ext>
            </c:extLst>
          </c:dPt>
          <c:dPt>
            <c:idx val="2"/>
            <c:invertIfNegative val="0"/>
            <c:bubble3D val="0"/>
            <c:spPr>
              <a:solidFill>
                <a:srgbClr val="00CC66"/>
              </a:solidFill>
              <a:ln>
                <a:noFill/>
              </a:ln>
              <a:effectLst/>
            </c:spPr>
            <c:extLst>
              <c:ext xmlns:c16="http://schemas.microsoft.com/office/drawing/2014/chart" uri="{C3380CC4-5D6E-409C-BE32-E72D297353CC}">
                <c16:uniqueId val="{00000005-B4EC-4EE5-B2DA-DA7FD0DC4219}"/>
              </c:ext>
            </c:extLst>
          </c:dPt>
          <c:dPt>
            <c:idx val="3"/>
            <c:invertIfNegative val="0"/>
            <c:bubble3D val="0"/>
            <c:spPr>
              <a:solidFill>
                <a:srgbClr val="003399"/>
              </a:solidFill>
              <a:ln>
                <a:noFill/>
              </a:ln>
              <a:effectLst/>
            </c:spPr>
            <c:extLst>
              <c:ext xmlns:c16="http://schemas.microsoft.com/office/drawing/2014/chart" uri="{C3380CC4-5D6E-409C-BE32-E72D297353CC}">
                <c16:uniqueId val="{00000007-B4EC-4EE5-B2DA-DA7FD0DC4219}"/>
              </c:ext>
            </c:extLst>
          </c:dPt>
          <c:dPt>
            <c:idx val="4"/>
            <c:invertIfNegative val="0"/>
            <c:bubble3D val="0"/>
            <c:spPr>
              <a:solidFill>
                <a:srgbClr val="00CC66"/>
              </a:solidFill>
              <a:ln>
                <a:noFill/>
              </a:ln>
              <a:effectLst/>
            </c:spPr>
            <c:extLst>
              <c:ext xmlns:c16="http://schemas.microsoft.com/office/drawing/2014/chart" uri="{C3380CC4-5D6E-409C-BE32-E72D297353CC}">
                <c16:uniqueId val="{00000009-B4EC-4EE5-B2DA-DA7FD0DC4219}"/>
              </c:ext>
            </c:extLst>
          </c:dPt>
          <c:dPt>
            <c:idx val="5"/>
            <c:invertIfNegative val="0"/>
            <c:bubble3D val="0"/>
            <c:spPr>
              <a:solidFill>
                <a:srgbClr val="003399"/>
              </a:solidFill>
              <a:ln>
                <a:noFill/>
              </a:ln>
              <a:effectLst/>
            </c:spPr>
            <c:extLst>
              <c:ext xmlns:c16="http://schemas.microsoft.com/office/drawing/2014/chart" uri="{C3380CC4-5D6E-409C-BE32-E72D297353CC}">
                <c16:uniqueId val="{0000000B-B4EC-4EE5-B2DA-DA7FD0DC4219}"/>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Online</c:v>
                </c:pt>
                <c:pt idx="1">
                  <c:v>Flyers</c:v>
                </c:pt>
                <c:pt idx="2">
                  <c:v>Past Participant</c:v>
                </c:pt>
                <c:pt idx="3">
                  <c:v>Referral</c:v>
                </c:pt>
                <c:pt idx="4">
                  <c:v>Unknown</c:v>
                </c:pt>
                <c:pt idx="5">
                  <c:v>Word of Mouth</c:v>
                </c:pt>
              </c:strCache>
            </c:strRef>
          </c:cat>
          <c:val>
            <c:numRef>
              <c:f>Sheet1!$B$2:$B$7</c:f>
              <c:numCache>
                <c:formatCode>General</c:formatCode>
                <c:ptCount val="6"/>
                <c:pt idx="0">
                  <c:v>29</c:v>
                </c:pt>
                <c:pt idx="1">
                  <c:v>23</c:v>
                </c:pt>
                <c:pt idx="2">
                  <c:v>4</c:v>
                </c:pt>
                <c:pt idx="3">
                  <c:v>4</c:v>
                </c:pt>
                <c:pt idx="4">
                  <c:v>17</c:v>
                </c:pt>
                <c:pt idx="5">
                  <c:v>3</c:v>
                </c:pt>
              </c:numCache>
            </c:numRef>
          </c:val>
          <c:extLst>
            <c:ext xmlns:c16="http://schemas.microsoft.com/office/drawing/2014/chart" uri="{C3380CC4-5D6E-409C-BE32-E72D297353CC}">
              <c16:uniqueId val="{0000000C-B4EC-4EE5-B2DA-DA7FD0DC4219}"/>
            </c:ext>
          </c:extLst>
        </c:ser>
        <c:dLbls>
          <c:dLblPos val="outEnd"/>
          <c:showLegendKey val="0"/>
          <c:showVal val="1"/>
          <c:showCatName val="0"/>
          <c:showSerName val="0"/>
          <c:showPercent val="0"/>
          <c:showBubbleSize val="0"/>
        </c:dLbls>
        <c:gapWidth val="45"/>
        <c:overlap val="-27"/>
        <c:axId val="686107504"/>
        <c:axId val="686100944"/>
      </c:barChart>
      <c:catAx>
        <c:axId val="686107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500" b="1" i="0" u="none" strike="noStrike" kern="1200" baseline="0">
                <a:solidFill>
                  <a:schemeClr val="tx1">
                    <a:lumMod val="65000"/>
                    <a:lumOff val="35000"/>
                  </a:schemeClr>
                </a:solidFill>
                <a:latin typeface="+mn-lt"/>
                <a:ea typeface="+mn-ea"/>
                <a:cs typeface="+mn-cs"/>
              </a:defRPr>
            </a:pPr>
            <a:endParaRPr lang="en-US"/>
          </a:p>
        </c:txPr>
        <c:crossAx val="686100944"/>
        <c:crosses val="autoZero"/>
        <c:auto val="1"/>
        <c:lblAlgn val="ctr"/>
        <c:lblOffset val="100"/>
        <c:noMultiLvlLbl val="0"/>
      </c:catAx>
      <c:valAx>
        <c:axId val="686100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r>
                  <a:rPr lang="en-US" sz="2500" dirty="0"/>
                  <a:t>Number of Contacts</a:t>
                </a:r>
              </a:p>
            </c:rich>
          </c:tx>
          <c:layout>
            <c:manualLayout>
              <c:xMode val="edge"/>
              <c:yMode val="edge"/>
              <c:x val="3.045892948734652E-2"/>
              <c:y val="0.37169490672583577"/>
            </c:manualLayout>
          </c:layout>
          <c:overlay val="0"/>
          <c:spPr>
            <a:noFill/>
            <a:ln>
              <a:noFill/>
            </a:ln>
            <a:effectLst/>
          </c:spPr>
          <c:txPr>
            <a:bodyPr rot="-54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crossAx val="686107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size">
        <cx:f>Sheet2!$O$8:$O$9</cx:f>
        <cx:lvl ptCount="2" formatCode="General">
          <cx:pt idx="0">66.700000000000003</cx:pt>
          <cx:pt idx="1">33.299999999999997</cx:pt>
        </cx:lvl>
      </cx:numDim>
    </cx:data>
  </cx:chartData>
  <cx:chart>
    <cx:plotArea>
      <cx:plotAreaRegion>
        <cx:series layoutId="treemap" uniqueId="{8D798AFC-0785-4443-A363-B4E1B4C34401}">
          <cx:dataPt idx="0">
            <cx:spPr>
              <a:solidFill>
                <a:srgbClr val="FF66FF"/>
              </a:solidFill>
            </cx:spPr>
          </cx:dataPt>
          <cx:dataPt idx="1">
            <cx:spPr>
              <a:solidFill>
                <a:srgbClr val="00CC66"/>
              </a:solidFill>
            </cx:spPr>
          </cx:dataPt>
          <cx:dataId val="0"/>
          <cx:layoutPr>
            <cx:parentLabelLayout val="overlapping"/>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8C855-41FB-4155-AFFF-F221767C552E}" type="datetimeFigureOut">
              <a:rPr lang="en-US" smtClean="0"/>
              <a:t>2/21/2019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49753-5D5B-48B6-945D-E5EAB8DAAEBF}" type="slidenum">
              <a:rPr lang="en-US" smtClean="0"/>
              <a:t>‹#›</a:t>
            </a:fld>
            <a:endParaRPr lang="en-US"/>
          </a:p>
        </p:txBody>
      </p:sp>
    </p:spTree>
    <p:extLst>
      <p:ext uri="{BB962C8B-B14F-4D97-AF65-F5344CB8AC3E}">
        <p14:creationId xmlns:p14="http://schemas.microsoft.com/office/powerpoint/2010/main" val="2949670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49753-5D5B-48B6-945D-E5EAB8DAAEBF}" type="slidenum">
              <a:rPr lang="en-US" smtClean="0"/>
              <a:t>1</a:t>
            </a:fld>
            <a:endParaRPr lang="en-US"/>
          </a:p>
        </p:txBody>
      </p:sp>
    </p:spTree>
    <p:extLst>
      <p:ext uri="{BB962C8B-B14F-4D97-AF65-F5344CB8AC3E}">
        <p14:creationId xmlns:p14="http://schemas.microsoft.com/office/powerpoint/2010/main" val="1952768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D9DD8A-AE84-4EC3-A8F2-384ACB0D10D4}"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9383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D9DD8A-AE84-4EC3-A8F2-384ACB0D10D4}"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1055997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D9DD8A-AE84-4EC3-A8F2-384ACB0D10D4}"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61821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D9DD8A-AE84-4EC3-A8F2-384ACB0D10D4}"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31945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D9DD8A-AE84-4EC3-A8F2-384ACB0D10D4}"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122393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D9DD8A-AE84-4EC3-A8F2-384ACB0D10D4}"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47887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D9DD8A-AE84-4EC3-A8F2-384ACB0D10D4}" type="datetimeFigureOut">
              <a:rPr lang="en-US" smtClean="0"/>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91200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D9DD8A-AE84-4EC3-A8F2-384ACB0D10D4}" type="datetimeFigureOut">
              <a:rPr lang="en-US" smtClean="0"/>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178246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9DD8A-AE84-4EC3-A8F2-384ACB0D10D4}" type="datetimeFigureOut">
              <a:rPr lang="en-US" smtClean="0"/>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1643386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EBD9DD8A-AE84-4EC3-A8F2-384ACB0D10D4}"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778062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EBD9DD8A-AE84-4EC3-A8F2-384ACB0D10D4}"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6501E-C6BC-4CC6-945E-109D6B7FA43F}" type="slidenum">
              <a:rPr lang="en-US" smtClean="0"/>
              <a:t>‹#›</a:t>
            </a:fld>
            <a:endParaRPr lang="en-US"/>
          </a:p>
        </p:txBody>
      </p:sp>
    </p:spTree>
    <p:extLst>
      <p:ext uri="{BB962C8B-B14F-4D97-AF65-F5344CB8AC3E}">
        <p14:creationId xmlns:p14="http://schemas.microsoft.com/office/powerpoint/2010/main" val="231108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EBD9DD8A-AE84-4EC3-A8F2-384ACB0D10D4}" type="datetimeFigureOut">
              <a:rPr lang="en-US" smtClean="0"/>
              <a:t>2/21/2019</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016501E-C6BC-4CC6-945E-109D6B7FA43F}" type="slidenum">
              <a:rPr lang="en-US" smtClean="0"/>
              <a:t>‹#›</a:t>
            </a:fld>
            <a:endParaRPr lang="en-US"/>
          </a:p>
        </p:txBody>
      </p:sp>
    </p:spTree>
    <p:extLst>
      <p:ext uri="{BB962C8B-B14F-4D97-AF65-F5344CB8AC3E}">
        <p14:creationId xmlns:p14="http://schemas.microsoft.com/office/powerpoint/2010/main" val="1273877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13"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5.png"/><Relationship Id="rId5" Type="http://schemas.openxmlformats.org/officeDocument/2006/relationships/chart" Target="../charts/chart2.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chart" Target="../charts/chart1.xml"/><Relationship Id="rId9" Type="http://schemas.microsoft.com/office/2014/relationships/chartEx" Target="../charts/chartEx1.xml"/><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Rectangle 276">
            <a:extLst>
              <a:ext uri="{FF2B5EF4-FFF2-40B4-BE49-F238E27FC236}">
                <a16:creationId xmlns:a16="http://schemas.microsoft.com/office/drawing/2014/main" id="{5D68A5F2-6B5B-4DF0-B107-6B87A4163BB7}"/>
              </a:ext>
            </a:extLst>
          </p:cNvPr>
          <p:cNvSpPr/>
          <p:nvPr/>
        </p:nvSpPr>
        <p:spPr>
          <a:xfrm>
            <a:off x="37603879" y="15543280"/>
            <a:ext cx="6003541" cy="4299200"/>
          </a:xfrm>
          <a:prstGeom prst="rect">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4" name="Rectangle 263">
            <a:extLst>
              <a:ext uri="{FF2B5EF4-FFF2-40B4-BE49-F238E27FC236}">
                <a16:creationId xmlns:a16="http://schemas.microsoft.com/office/drawing/2014/main" id="{FBF932B3-297E-4D63-9FE3-CAEDABDCAC59}"/>
              </a:ext>
            </a:extLst>
          </p:cNvPr>
          <p:cNvSpPr/>
          <p:nvPr/>
        </p:nvSpPr>
        <p:spPr>
          <a:xfrm>
            <a:off x="30746284" y="15543280"/>
            <a:ext cx="6003541" cy="4299200"/>
          </a:xfrm>
          <a:prstGeom prst="rect">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07D4250-6F37-4836-AE86-47D8A6477924}"/>
              </a:ext>
            </a:extLst>
          </p:cNvPr>
          <p:cNvSpPr txBox="1"/>
          <p:nvPr/>
        </p:nvSpPr>
        <p:spPr>
          <a:xfrm>
            <a:off x="8835026" y="708934"/>
            <a:ext cx="30259747" cy="2092881"/>
          </a:xfrm>
          <a:prstGeom prst="rect">
            <a:avLst/>
          </a:prstGeom>
          <a:noFill/>
        </p:spPr>
        <p:txBody>
          <a:bodyPr wrap="square" rtlCol="0">
            <a:spAutoFit/>
          </a:bodyPr>
          <a:lstStyle/>
          <a:p>
            <a:pPr algn="ctr"/>
            <a:r>
              <a:rPr lang="en-US" sz="6500" dirty="0">
                <a:latin typeface="Century Gothic" panose="020B0502020202020204" pitchFamily="34" charset="0"/>
                <a:cs typeface="Times New Roman" pitchFamily="18" charset="0"/>
              </a:rPr>
              <a:t>Feasibility Study of the Meru Health Ascend Mobile Application</a:t>
            </a:r>
          </a:p>
          <a:p>
            <a:pPr algn="ctr"/>
            <a:r>
              <a:rPr lang="en-US" sz="6500" dirty="0">
                <a:latin typeface="Century Gothic" panose="020B0502020202020204" pitchFamily="34" charset="0"/>
                <a:cs typeface="Times New Roman" pitchFamily="18" charset="0"/>
              </a:rPr>
              <a:t> Intervention in Middle and Older-Aged Adults with Depression</a:t>
            </a:r>
          </a:p>
        </p:txBody>
      </p:sp>
      <p:sp>
        <p:nvSpPr>
          <p:cNvPr id="5" name="TextBox 4">
            <a:extLst>
              <a:ext uri="{FF2B5EF4-FFF2-40B4-BE49-F238E27FC236}">
                <a16:creationId xmlns:a16="http://schemas.microsoft.com/office/drawing/2014/main" id="{15F49E13-05A8-4EB7-A5D3-3717ACB02B86}"/>
              </a:ext>
            </a:extLst>
          </p:cNvPr>
          <p:cNvSpPr txBox="1"/>
          <p:nvPr/>
        </p:nvSpPr>
        <p:spPr>
          <a:xfrm>
            <a:off x="-416870" y="2974571"/>
            <a:ext cx="48751957" cy="1446550"/>
          </a:xfrm>
          <a:prstGeom prst="rect">
            <a:avLst/>
          </a:prstGeom>
          <a:noFill/>
        </p:spPr>
        <p:txBody>
          <a:bodyPr wrap="square" rtlCol="0">
            <a:spAutoFit/>
          </a:bodyPr>
          <a:lstStyle/>
          <a:p>
            <a:pPr algn="ctr" defTabSz="7613650"/>
            <a:r>
              <a:rPr lang="en-US" sz="4400" i="1" dirty="0">
                <a:solidFill>
                  <a:schemeClr val="tx1">
                    <a:lumMod val="50000"/>
                    <a:lumOff val="50000"/>
                  </a:schemeClr>
                </a:solidFill>
                <a:latin typeface="Times New Roman" pitchFamily="18" charset="0"/>
                <a:cs typeface="Times New Roman" pitchFamily="18" charset="0"/>
              </a:rPr>
              <a:t>Flora Ma,</a:t>
            </a:r>
            <a:r>
              <a:rPr lang="en-US" sz="4400" i="1" baseline="30000" dirty="0">
                <a:solidFill>
                  <a:schemeClr val="tx1">
                    <a:lumMod val="50000"/>
                    <a:lumOff val="50000"/>
                  </a:schemeClr>
                </a:solidFill>
                <a:latin typeface="Times New Roman" pitchFamily="18" charset="0"/>
                <a:cs typeface="Times New Roman" pitchFamily="18" charset="0"/>
              </a:rPr>
              <a:t>1,2</a:t>
            </a:r>
            <a:r>
              <a:rPr lang="en-US" sz="4400" i="1" dirty="0">
                <a:solidFill>
                  <a:schemeClr val="tx1">
                    <a:lumMod val="50000"/>
                    <a:lumOff val="50000"/>
                  </a:schemeClr>
                </a:solidFill>
                <a:latin typeface="Times New Roman" pitchFamily="18" charset="0"/>
                <a:cs typeface="Times New Roman" pitchFamily="18" charset="0"/>
              </a:rPr>
              <a:t> Chalise Carlson,</a:t>
            </a:r>
            <a:r>
              <a:rPr lang="en-US" sz="4400" i="1" baseline="30000" dirty="0">
                <a:solidFill>
                  <a:schemeClr val="tx1">
                    <a:lumMod val="50000"/>
                    <a:lumOff val="50000"/>
                  </a:schemeClr>
                </a:solidFill>
                <a:latin typeface="Times New Roman" pitchFamily="18" charset="0"/>
                <a:cs typeface="Times New Roman" pitchFamily="18" charset="0"/>
              </a:rPr>
              <a:t>1</a:t>
            </a:r>
            <a:r>
              <a:rPr lang="en-US" sz="4400" i="1" dirty="0">
                <a:solidFill>
                  <a:schemeClr val="tx1">
                    <a:lumMod val="50000"/>
                    <a:lumOff val="50000"/>
                  </a:schemeClr>
                </a:solidFill>
                <a:latin typeface="Times New Roman" pitchFamily="18" charset="0"/>
                <a:cs typeface="Times New Roman" pitchFamily="18" charset="0"/>
              </a:rPr>
              <a:t> Riku Lindholm,</a:t>
            </a:r>
            <a:r>
              <a:rPr lang="en-CA" sz="4400" i="1" baseline="30000" dirty="0">
                <a:solidFill>
                  <a:schemeClr val="tx1">
                    <a:lumMod val="50000"/>
                    <a:lumOff val="50000"/>
                  </a:schemeClr>
                </a:solidFill>
                <a:latin typeface="Times New Roman" pitchFamily="18" charset="0"/>
                <a:cs typeface="Times New Roman" pitchFamily="18" charset="0"/>
              </a:rPr>
              <a:t>3 </a:t>
            </a:r>
            <a:r>
              <a:rPr lang="en-US" sz="4400" i="1" dirty="0">
                <a:solidFill>
                  <a:schemeClr val="tx1">
                    <a:lumMod val="50000"/>
                    <a:lumOff val="50000"/>
                  </a:schemeClr>
                </a:solidFill>
                <a:latin typeface="Times New Roman" pitchFamily="18" charset="0"/>
                <a:cs typeface="Times New Roman" pitchFamily="18" charset="0"/>
              </a:rPr>
              <a:t>Kristian Ranta,</a:t>
            </a:r>
            <a:r>
              <a:rPr lang="en-CA" sz="4400" i="1" baseline="30000" dirty="0">
                <a:solidFill>
                  <a:schemeClr val="tx1">
                    <a:lumMod val="50000"/>
                    <a:lumOff val="50000"/>
                  </a:schemeClr>
                </a:solidFill>
                <a:latin typeface="Times New Roman" pitchFamily="18" charset="0"/>
                <a:cs typeface="Times New Roman" pitchFamily="18" charset="0"/>
              </a:rPr>
              <a:t>3</a:t>
            </a:r>
            <a:r>
              <a:rPr lang="en-US" sz="4400" i="1" dirty="0">
                <a:solidFill>
                  <a:schemeClr val="tx1">
                    <a:lumMod val="50000"/>
                    <a:lumOff val="50000"/>
                  </a:schemeClr>
                </a:solidFill>
                <a:latin typeface="Times New Roman" pitchFamily="18" charset="0"/>
                <a:cs typeface="Times New Roman" pitchFamily="18" charset="0"/>
              </a:rPr>
              <a:t> Ruth O’Hara,</a:t>
            </a:r>
            <a:r>
              <a:rPr lang="en-US" sz="4400" i="1" baseline="30000" dirty="0">
                <a:solidFill>
                  <a:schemeClr val="tx1">
                    <a:lumMod val="50000"/>
                    <a:lumOff val="50000"/>
                  </a:schemeClr>
                </a:solidFill>
                <a:latin typeface="Times New Roman" pitchFamily="18" charset="0"/>
                <a:cs typeface="Times New Roman" pitchFamily="18" charset="0"/>
              </a:rPr>
              <a:t>1,4</a:t>
            </a:r>
            <a:r>
              <a:rPr lang="en-US" sz="4400" i="1" dirty="0">
                <a:solidFill>
                  <a:schemeClr val="tx1">
                    <a:lumMod val="50000"/>
                    <a:lumOff val="50000"/>
                  </a:schemeClr>
                </a:solidFill>
                <a:latin typeface="Times New Roman" pitchFamily="18" charset="0"/>
                <a:cs typeface="Times New Roman" pitchFamily="18" charset="0"/>
              </a:rPr>
              <a:t> &amp; Christine E. Gould </a:t>
            </a:r>
            <a:r>
              <a:rPr lang="en-US" sz="4400" i="1" baseline="30000" dirty="0">
                <a:solidFill>
                  <a:schemeClr val="tx1">
                    <a:lumMod val="50000"/>
                    <a:lumOff val="50000"/>
                  </a:schemeClr>
                </a:solidFill>
                <a:latin typeface="Times New Roman" pitchFamily="18" charset="0"/>
                <a:cs typeface="Times New Roman" pitchFamily="18" charset="0"/>
              </a:rPr>
              <a:t>1, 4</a:t>
            </a:r>
            <a:br>
              <a:rPr lang="en-US" sz="4400" i="1" dirty="0">
                <a:solidFill>
                  <a:schemeClr val="tx1">
                    <a:lumMod val="50000"/>
                    <a:lumOff val="50000"/>
                  </a:schemeClr>
                </a:solidFill>
                <a:latin typeface="Times New Roman" pitchFamily="18" charset="0"/>
                <a:cs typeface="Times New Roman" pitchFamily="18" charset="0"/>
              </a:rPr>
            </a:br>
            <a:r>
              <a:rPr lang="en-CA" sz="4400" i="1" baseline="30000" dirty="0">
                <a:solidFill>
                  <a:schemeClr val="tx1">
                    <a:lumMod val="50000"/>
                    <a:lumOff val="50000"/>
                  </a:schemeClr>
                </a:solidFill>
                <a:latin typeface="Times New Roman" pitchFamily="18" charset="0"/>
                <a:cs typeface="Times New Roman" pitchFamily="18" charset="0"/>
              </a:rPr>
              <a:t>1</a:t>
            </a:r>
            <a:r>
              <a:rPr lang="en-CA" sz="4400" i="1" dirty="0">
                <a:solidFill>
                  <a:schemeClr val="tx1">
                    <a:lumMod val="50000"/>
                    <a:lumOff val="50000"/>
                  </a:schemeClr>
                </a:solidFill>
                <a:latin typeface="Times New Roman" pitchFamily="18" charset="0"/>
                <a:cs typeface="Times New Roman" pitchFamily="18" charset="0"/>
              </a:rPr>
              <a:t>VA Palo Alto Health Care System, </a:t>
            </a:r>
            <a:r>
              <a:rPr lang="en-CA" sz="4400" i="1" baseline="30000" dirty="0">
                <a:solidFill>
                  <a:schemeClr val="tx1">
                    <a:lumMod val="50000"/>
                    <a:lumOff val="50000"/>
                  </a:schemeClr>
                </a:solidFill>
                <a:latin typeface="Times New Roman" pitchFamily="18" charset="0"/>
                <a:cs typeface="Times New Roman" pitchFamily="18" charset="0"/>
              </a:rPr>
              <a:t>2</a:t>
            </a:r>
            <a:r>
              <a:rPr lang="en-CA" sz="4400" i="1" dirty="0">
                <a:solidFill>
                  <a:schemeClr val="tx1">
                    <a:lumMod val="50000"/>
                    <a:lumOff val="50000"/>
                  </a:schemeClr>
                </a:solidFill>
                <a:latin typeface="Times New Roman" pitchFamily="18" charset="0"/>
                <a:cs typeface="Times New Roman" pitchFamily="18" charset="0"/>
              </a:rPr>
              <a:t>Palo Alto University</a:t>
            </a:r>
            <a:r>
              <a:rPr lang="it-IT" sz="4400" i="1" dirty="0">
                <a:solidFill>
                  <a:schemeClr val="tx1">
                    <a:lumMod val="50000"/>
                    <a:lumOff val="50000"/>
                  </a:schemeClr>
                </a:solidFill>
                <a:latin typeface="Times New Roman" pitchFamily="18" charset="0"/>
                <a:cs typeface="Times New Roman" pitchFamily="18" charset="0"/>
              </a:rPr>
              <a:t>,</a:t>
            </a:r>
            <a:r>
              <a:rPr lang="it-IT" sz="4400" i="1" baseline="30000" dirty="0">
                <a:solidFill>
                  <a:schemeClr val="tx1">
                    <a:lumMod val="50000"/>
                    <a:lumOff val="50000"/>
                  </a:schemeClr>
                </a:solidFill>
                <a:latin typeface="Times New Roman" pitchFamily="18" charset="0"/>
                <a:cs typeface="Times New Roman" pitchFamily="18" charset="0"/>
              </a:rPr>
              <a:t> 3</a:t>
            </a:r>
            <a:r>
              <a:rPr lang="it-IT" sz="4400" i="1" dirty="0">
                <a:solidFill>
                  <a:schemeClr val="tx1">
                    <a:lumMod val="50000"/>
                    <a:lumOff val="50000"/>
                  </a:schemeClr>
                </a:solidFill>
                <a:latin typeface="Times New Roman" pitchFamily="18" charset="0"/>
                <a:cs typeface="Times New Roman" pitchFamily="18" charset="0"/>
              </a:rPr>
              <a:t>Meru Health, </a:t>
            </a:r>
            <a:r>
              <a:rPr lang="en-CA" sz="4400" i="1" baseline="30000" dirty="0">
                <a:solidFill>
                  <a:schemeClr val="tx1">
                    <a:lumMod val="50000"/>
                    <a:lumOff val="50000"/>
                  </a:schemeClr>
                </a:solidFill>
                <a:latin typeface="Times New Roman" pitchFamily="18" charset="0"/>
                <a:cs typeface="Times New Roman" pitchFamily="18" charset="0"/>
              </a:rPr>
              <a:t>4</a:t>
            </a:r>
            <a:r>
              <a:rPr lang="en-CA" sz="4400" i="1" dirty="0">
                <a:solidFill>
                  <a:schemeClr val="tx1">
                    <a:lumMod val="50000"/>
                    <a:lumOff val="50000"/>
                  </a:schemeClr>
                </a:solidFill>
                <a:latin typeface="Times New Roman" pitchFamily="18" charset="0"/>
                <a:cs typeface="Times New Roman" pitchFamily="18" charset="0"/>
              </a:rPr>
              <a:t>Stanford University School of Medicine</a:t>
            </a:r>
            <a:endParaRPr lang="en-US" sz="4400" b="1" i="1" dirty="0">
              <a:solidFill>
                <a:schemeClr val="tx1">
                  <a:lumMod val="50000"/>
                  <a:lumOff val="50000"/>
                </a:schemeClr>
              </a:solidFill>
              <a:latin typeface="Times New Roman" pitchFamily="18" charset="0"/>
              <a:cs typeface="Times New Roman" pitchFamily="18" charset="0"/>
            </a:endParaRPr>
          </a:p>
        </p:txBody>
      </p:sp>
      <p:sp>
        <p:nvSpPr>
          <p:cNvPr id="15" name="TextBox 14">
            <a:extLst>
              <a:ext uri="{FF2B5EF4-FFF2-40B4-BE49-F238E27FC236}">
                <a16:creationId xmlns:a16="http://schemas.microsoft.com/office/drawing/2014/main" id="{DAA21361-777E-4A9C-889B-25F16AE278D0}"/>
              </a:ext>
            </a:extLst>
          </p:cNvPr>
          <p:cNvSpPr txBox="1"/>
          <p:nvPr/>
        </p:nvSpPr>
        <p:spPr>
          <a:xfrm>
            <a:off x="1027201" y="6820208"/>
            <a:ext cx="13465937" cy="4462760"/>
          </a:xfrm>
          <a:prstGeom prst="rect">
            <a:avLst/>
          </a:prstGeom>
          <a:noFill/>
        </p:spPr>
        <p:txBody>
          <a:bodyPr wrap="square" rtlCol="0">
            <a:spAutoFit/>
          </a:bodyPr>
          <a:lstStyle/>
          <a:p>
            <a:pPr marL="55563" indent="-55563">
              <a:spcAft>
                <a:spcPts val="1200"/>
              </a:spcAft>
              <a:buFont typeface="Arial" panose="020B0604020202020204" pitchFamily="34" charset="0"/>
              <a:buChar char="•"/>
            </a:pPr>
            <a:r>
              <a:rPr lang="en-US" sz="3300" dirty="0">
                <a:latin typeface="Times New Roman" panose="02020603050405020304" pitchFamily="18" charset="0"/>
                <a:ea typeface="Tahoma" panose="020B0604030504040204" pitchFamily="34" charset="0"/>
                <a:cs typeface="Times New Roman" panose="02020603050405020304" pitchFamily="18" charset="0"/>
              </a:rPr>
              <a:t> Studies largely conducted with younger adults demonstrate that guided mobile app interventions were superior in reducing mental health symptoms (e.g., depressive symptoms) compared to non-guided interventions (1,2).</a:t>
            </a:r>
            <a:endParaRPr lang="en-US" sz="33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a:p>
            <a:pPr marL="55563" indent="-55563">
              <a:spcAft>
                <a:spcPts val="1200"/>
              </a:spcAft>
              <a:buFont typeface="Arial" panose="020B0604020202020204" pitchFamily="34" charset="0"/>
              <a:buChar char="•"/>
            </a:pPr>
            <a:r>
              <a:rPr lang="en-US" sz="3300" dirty="0">
                <a:latin typeface="Times New Roman" panose="02020603050405020304" pitchFamily="18" charset="0"/>
                <a:ea typeface="Tahoma" panose="020B0604030504040204" pitchFamily="34" charset="0"/>
                <a:cs typeface="Times New Roman" panose="02020603050405020304" pitchFamily="18" charset="0"/>
              </a:rPr>
              <a:t> Despite advantages of technology to manage mental health symptoms, it is not known whether these interventions are acceptable to older individuals.  </a:t>
            </a:r>
          </a:p>
          <a:p>
            <a:pPr marL="55563" indent="-55563">
              <a:spcAft>
                <a:spcPts val="1200"/>
              </a:spcAft>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 The current study addresses this question by examining the acceptability and satisfaction of the Meru Health Ascend Program in middle to older-aged adults with depressive symptoms. </a:t>
            </a:r>
          </a:p>
        </p:txBody>
      </p:sp>
      <p:grpSp>
        <p:nvGrpSpPr>
          <p:cNvPr id="2" name="Group 1">
            <a:extLst>
              <a:ext uri="{FF2B5EF4-FFF2-40B4-BE49-F238E27FC236}">
                <a16:creationId xmlns:a16="http://schemas.microsoft.com/office/drawing/2014/main" id="{A1DDEBDF-E680-4A91-9A53-A70D81591D30}"/>
              </a:ext>
            </a:extLst>
          </p:cNvPr>
          <p:cNvGrpSpPr/>
          <p:nvPr/>
        </p:nvGrpSpPr>
        <p:grpSpPr>
          <a:xfrm>
            <a:off x="466636" y="5344487"/>
            <a:ext cx="13869661" cy="1208490"/>
            <a:chOff x="723310" y="3928175"/>
            <a:chExt cx="13869661" cy="1208490"/>
          </a:xfrm>
        </p:grpSpPr>
        <p:sp>
          <p:nvSpPr>
            <p:cNvPr id="21" name="Parallelogram 20">
              <a:extLst>
                <a:ext uri="{FF2B5EF4-FFF2-40B4-BE49-F238E27FC236}">
                  <a16:creationId xmlns:a16="http://schemas.microsoft.com/office/drawing/2014/main" id="{F300F963-CE38-44C4-B371-7C46670E94D6}"/>
                </a:ext>
              </a:extLst>
            </p:cNvPr>
            <p:cNvSpPr/>
            <p:nvPr/>
          </p:nvSpPr>
          <p:spPr>
            <a:xfrm flipH="1">
              <a:off x="1859250" y="3928175"/>
              <a:ext cx="12367543" cy="1175830"/>
            </a:xfrm>
            <a:prstGeom prst="parallelogram">
              <a:avLst>
                <a:gd name="adj" fmla="val 44549"/>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 name="Parallelogram 21">
              <a:extLst>
                <a:ext uri="{FF2B5EF4-FFF2-40B4-BE49-F238E27FC236}">
                  <a16:creationId xmlns:a16="http://schemas.microsoft.com/office/drawing/2014/main" id="{E6C8985C-FD69-48CF-BA1F-B498EA91B03F}"/>
                </a:ext>
              </a:extLst>
            </p:cNvPr>
            <p:cNvSpPr/>
            <p:nvPr/>
          </p:nvSpPr>
          <p:spPr>
            <a:xfrm flipH="1">
              <a:off x="723310" y="3960835"/>
              <a:ext cx="940560" cy="1175830"/>
            </a:xfrm>
            <a:prstGeom prst="parallelogram">
              <a:avLst>
                <a:gd name="adj" fmla="val 62627"/>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3" name="Parallelogram 22">
              <a:extLst>
                <a:ext uri="{FF2B5EF4-FFF2-40B4-BE49-F238E27FC236}">
                  <a16:creationId xmlns:a16="http://schemas.microsoft.com/office/drawing/2014/main" id="{0B900F5B-CE58-475A-A842-34C1DF31E173}"/>
                </a:ext>
              </a:extLst>
            </p:cNvPr>
            <p:cNvSpPr/>
            <p:nvPr/>
          </p:nvSpPr>
          <p:spPr>
            <a:xfrm flipH="1">
              <a:off x="1213356" y="3960835"/>
              <a:ext cx="940560" cy="1175830"/>
            </a:xfrm>
            <a:prstGeom prst="parallelogram">
              <a:avLst>
                <a:gd name="adj" fmla="val 62627"/>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7" name="Rectangle 26">
              <a:extLst>
                <a:ext uri="{FF2B5EF4-FFF2-40B4-BE49-F238E27FC236}">
                  <a16:creationId xmlns:a16="http://schemas.microsoft.com/office/drawing/2014/main" id="{73FE55AC-32BD-4FB4-A12C-08AEEE0D8B8D}"/>
                </a:ext>
              </a:extLst>
            </p:cNvPr>
            <p:cNvSpPr/>
            <p:nvPr/>
          </p:nvSpPr>
          <p:spPr>
            <a:xfrm>
              <a:off x="10312052" y="3928367"/>
              <a:ext cx="4280919" cy="1172687"/>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BCB84A1-E9CB-42F5-B5EA-EFD2F4282C3D}"/>
                </a:ext>
              </a:extLst>
            </p:cNvPr>
            <p:cNvSpPr/>
            <p:nvPr/>
          </p:nvSpPr>
          <p:spPr>
            <a:xfrm>
              <a:off x="2396574" y="4130498"/>
              <a:ext cx="4326826" cy="769441"/>
            </a:xfrm>
            <a:prstGeom prst="rect">
              <a:avLst/>
            </a:prstGeom>
          </p:spPr>
          <p:txBody>
            <a:bodyPr wrap="none">
              <a:spAutoFit/>
            </a:bodyPr>
            <a:lstStyle/>
            <a:p>
              <a:pPr algn="ctr"/>
              <a:r>
                <a:rPr lang="en-US" sz="4400" b="1" i="1" dirty="0">
                  <a:solidFill>
                    <a:schemeClr val="bg1"/>
                  </a:solidFill>
                  <a:latin typeface="Century Gothic" panose="020B0502020202020204" pitchFamily="34" charset="0"/>
                  <a:cs typeface="Times New Roman" pitchFamily="18" charset="0"/>
                </a:rPr>
                <a:t>INTRODUCTION</a:t>
              </a:r>
            </a:p>
          </p:txBody>
        </p:sp>
      </p:grpSp>
      <p:sp>
        <p:nvSpPr>
          <p:cNvPr id="32" name="Rectangle 31">
            <a:extLst>
              <a:ext uri="{FF2B5EF4-FFF2-40B4-BE49-F238E27FC236}">
                <a16:creationId xmlns:a16="http://schemas.microsoft.com/office/drawing/2014/main" id="{A7AB9E97-7592-4B85-909A-7A6A10F2AAE6}"/>
              </a:ext>
            </a:extLst>
          </p:cNvPr>
          <p:cNvSpPr/>
          <p:nvPr/>
        </p:nvSpPr>
        <p:spPr>
          <a:xfrm>
            <a:off x="9632888" y="13707769"/>
            <a:ext cx="4943791" cy="246221"/>
          </a:xfrm>
          <a:prstGeom prst="rect">
            <a:avLst/>
          </a:prstGeom>
        </p:spPr>
        <p:txBody>
          <a:bodyPr wrap="square">
            <a:spAutoFit/>
          </a:bodyPr>
          <a:lstStyle/>
          <a:p>
            <a:pPr algn="ctr"/>
            <a:r>
              <a:rPr lang="en-US" sz="1000" dirty="0">
                <a:solidFill>
                  <a:schemeClr val="bg1"/>
                </a:solidFill>
                <a:latin typeface="Times New Roman" pitchFamily="18" charset="0"/>
                <a:cs typeface="Times New Roman" pitchFamily="18" charset="0"/>
              </a:rPr>
              <a:t>Introduction</a:t>
            </a:r>
          </a:p>
        </p:txBody>
      </p:sp>
      <p:sp>
        <p:nvSpPr>
          <p:cNvPr id="38" name="Rectangle 37">
            <a:extLst>
              <a:ext uri="{FF2B5EF4-FFF2-40B4-BE49-F238E27FC236}">
                <a16:creationId xmlns:a16="http://schemas.microsoft.com/office/drawing/2014/main" id="{5A3F1A4B-DA3A-4B2A-9BE8-9925C44E16F5}"/>
              </a:ext>
            </a:extLst>
          </p:cNvPr>
          <p:cNvSpPr/>
          <p:nvPr/>
        </p:nvSpPr>
        <p:spPr>
          <a:xfrm>
            <a:off x="9499730" y="18189976"/>
            <a:ext cx="4943791" cy="246221"/>
          </a:xfrm>
          <a:prstGeom prst="rect">
            <a:avLst/>
          </a:prstGeom>
        </p:spPr>
        <p:txBody>
          <a:bodyPr wrap="square">
            <a:spAutoFit/>
          </a:bodyPr>
          <a:lstStyle/>
          <a:p>
            <a:pPr algn="ctr"/>
            <a:r>
              <a:rPr lang="en-US" sz="1000" dirty="0">
                <a:solidFill>
                  <a:schemeClr val="bg1"/>
                </a:solidFill>
                <a:latin typeface="Times New Roman" pitchFamily="18" charset="0"/>
                <a:cs typeface="Times New Roman" pitchFamily="18" charset="0"/>
              </a:rPr>
              <a:t>Introduction</a:t>
            </a:r>
          </a:p>
        </p:txBody>
      </p:sp>
      <p:sp>
        <p:nvSpPr>
          <p:cNvPr id="76" name="Rectangle 75">
            <a:extLst>
              <a:ext uri="{FF2B5EF4-FFF2-40B4-BE49-F238E27FC236}">
                <a16:creationId xmlns:a16="http://schemas.microsoft.com/office/drawing/2014/main" id="{6B155414-4302-4EF6-8E93-CFB1F4FEE836}"/>
              </a:ext>
            </a:extLst>
          </p:cNvPr>
          <p:cNvSpPr/>
          <p:nvPr/>
        </p:nvSpPr>
        <p:spPr>
          <a:xfrm>
            <a:off x="38065540" y="3897090"/>
            <a:ext cx="4943791" cy="246221"/>
          </a:xfrm>
          <a:prstGeom prst="rect">
            <a:avLst/>
          </a:prstGeom>
        </p:spPr>
        <p:txBody>
          <a:bodyPr wrap="square">
            <a:spAutoFit/>
          </a:bodyPr>
          <a:lstStyle/>
          <a:p>
            <a:pPr algn="ctr"/>
            <a:r>
              <a:rPr lang="en-US" sz="1000" dirty="0">
                <a:solidFill>
                  <a:schemeClr val="bg1"/>
                </a:solidFill>
                <a:latin typeface="Times New Roman" pitchFamily="18" charset="0"/>
                <a:cs typeface="Times New Roman" pitchFamily="18" charset="0"/>
              </a:rPr>
              <a:t>Introduction</a:t>
            </a:r>
          </a:p>
        </p:txBody>
      </p:sp>
      <p:grpSp>
        <p:nvGrpSpPr>
          <p:cNvPr id="256" name="Group 255">
            <a:extLst>
              <a:ext uri="{FF2B5EF4-FFF2-40B4-BE49-F238E27FC236}">
                <a16:creationId xmlns:a16="http://schemas.microsoft.com/office/drawing/2014/main" id="{0B2BE7B8-9AEF-4C82-87D2-AFDF862D8748}"/>
              </a:ext>
            </a:extLst>
          </p:cNvPr>
          <p:cNvGrpSpPr/>
          <p:nvPr/>
        </p:nvGrpSpPr>
        <p:grpSpPr>
          <a:xfrm>
            <a:off x="29421794" y="5387197"/>
            <a:ext cx="14054493" cy="1234421"/>
            <a:chOff x="15390449" y="24580024"/>
            <a:chExt cx="13458655" cy="1234421"/>
          </a:xfrm>
        </p:grpSpPr>
        <p:grpSp>
          <p:nvGrpSpPr>
            <p:cNvPr id="255" name="Group 254">
              <a:extLst>
                <a:ext uri="{FF2B5EF4-FFF2-40B4-BE49-F238E27FC236}">
                  <a16:creationId xmlns:a16="http://schemas.microsoft.com/office/drawing/2014/main" id="{E7C11DC0-DC74-415E-BC14-6120049BBDDE}"/>
                </a:ext>
              </a:extLst>
            </p:cNvPr>
            <p:cNvGrpSpPr/>
            <p:nvPr/>
          </p:nvGrpSpPr>
          <p:grpSpPr>
            <a:xfrm>
              <a:off x="15390449" y="24580024"/>
              <a:ext cx="13458655" cy="1234421"/>
              <a:chOff x="15390449" y="24580024"/>
              <a:chExt cx="13458655" cy="1234421"/>
            </a:xfrm>
          </p:grpSpPr>
          <p:sp>
            <p:nvSpPr>
              <p:cNvPr id="79" name="Parallelogram 78">
                <a:extLst>
                  <a:ext uri="{FF2B5EF4-FFF2-40B4-BE49-F238E27FC236}">
                    <a16:creationId xmlns:a16="http://schemas.microsoft.com/office/drawing/2014/main" id="{224778FB-0AEA-47B8-84D8-7A9455CDED05}"/>
                  </a:ext>
                </a:extLst>
              </p:cNvPr>
              <p:cNvSpPr/>
              <p:nvPr/>
            </p:nvSpPr>
            <p:spPr>
              <a:xfrm flipH="1">
                <a:off x="16481143" y="24580024"/>
                <a:ext cx="12367543" cy="1175830"/>
              </a:xfrm>
              <a:prstGeom prst="parallelogram">
                <a:avLst>
                  <a:gd name="adj" fmla="val 44549"/>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0" name="Parallelogram 79">
                <a:extLst>
                  <a:ext uri="{FF2B5EF4-FFF2-40B4-BE49-F238E27FC236}">
                    <a16:creationId xmlns:a16="http://schemas.microsoft.com/office/drawing/2014/main" id="{33C5CF7C-0430-4D06-8F97-24FBCFB29A91}"/>
                  </a:ext>
                </a:extLst>
              </p:cNvPr>
              <p:cNvSpPr/>
              <p:nvPr/>
            </p:nvSpPr>
            <p:spPr>
              <a:xfrm flipH="1">
                <a:off x="15390449" y="24638615"/>
                <a:ext cx="940560" cy="1175830"/>
              </a:xfrm>
              <a:prstGeom prst="parallelogram">
                <a:avLst>
                  <a:gd name="adj" fmla="val 62627"/>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1" name="Parallelogram 80">
                <a:extLst>
                  <a:ext uri="{FF2B5EF4-FFF2-40B4-BE49-F238E27FC236}">
                    <a16:creationId xmlns:a16="http://schemas.microsoft.com/office/drawing/2014/main" id="{D53D1CB0-5420-4D3C-B7FA-5286FA346932}"/>
                  </a:ext>
                </a:extLst>
              </p:cNvPr>
              <p:cNvSpPr/>
              <p:nvPr/>
            </p:nvSpPr>
            <p:spPr>
              <a:xfrm flipH="1">
                <a:off x="15822973" y="24616686"/>
                <a:ext cx="940560" cy="1175830"/>
              </a:xfrm>
              <a:prstGeom prst="parallelogram">
                <a:avLst>
                  <a:gd name="adj" fmla="val 62627"/>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3" name="Rectangle 82">
                <a:extLst>
                  <a:ext uri="{FF2B5EF4-FFF2-40B4-BE49-F238E27FC236}">
                    <a16:creationId xmlns:a16="http://schemas.microsoft.com/office/drawing/2014/main" id="{66FB718C-B010-4CFE-A9C9-2189B25B7289}"/>
                  </a:ext>
                </a:extLst>
              </p:cNvPr>
              <p:cNvSpPr/>
              <p:nvPr/>
            </p:nvSpPr>
            <p:spPr>
              <a:xfrm>
                <a:off x="24568185" y="24580216"/>
                <a:ext cx="4280919" cy="1172687"/>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a:extLst>
                <a:ext uri="{FF2B5EF4-FFF2-40B4-BE49-F238E27FC236}">
                  <a16:creationId xmlns:a16="http://schemas.microsoft.com/office/drawing/2014/main" id="{43179F51-557C-4175-A731-2BD706CDD33F}"/>
                </a:ext>
              </a:extLst>
            </p:cNvPr>
            <p:cNvSpPr/>
            <p:nvPr/>
          </p:nvSpPr>
          <p:spPr>
            <a:xfrm>
              <a:off x="16816791" y="24747076"/>
              <a:ext cx="11684609" cy="769441"/>
            </a:xfrm>
            <a:prstGeom prst="rect">
              <a:avLst/>
            </a:prstGeom>
          </p:spPr>
          <p:txBody>
            <a:bodyPr wrap="none">
              <a:spAutoFit/>
            </a:bodyPr>
            <a:lstStyle/>
            <a:p>
              <a:pPr algn="ctr"/>
              <a:r>
                <a:rPr lang="en-US" sz="4400" b="1" i="1" dirty="0">
                  <a:solidFill>
                    <a:schemeClr val="bg1"/>
                  </a:solidFill>
                  <a:latin typeface="Century Gothic" panose="020B0502020202020204" pitchFamily="34" charset="0"/>
                  <a:cs typeface="Times New Roman" pitchFamily="18" charset="0"/>
                </a:rPr>
                <a:t>QUALITATIVE ANALYSIS (POST-TREATMENT)</a:t>
              </a:r>
            </a:p>
          </p:txBody>
        </p:sp>
      </p:grpSp>
      <p:sp>
        <p:nvSpPr>
          <p:cNvPr id="88" name="Rectangle 87">
            <a:extLst>
              <a:ext uri="{FF2B5EF4-FFF2-40B4-BE49-F238E27FC236}">
                <a16:creationId xmlns:a16="http://schemas.microsoft.com/office/drawing/2014/main" id="{9CE781B5-8D9F-4D88-8269-47548B3AF87A}"/>
              </a:ext>
            </a:extLst>
          </p:cNvPr>
          <p:cNvSpPr/>
          <p:nvPr/>
        </p:nvSpPr>
        <p:spPr>
          <a:xfrm>
            <a:off x="37983538" y="8400949"/>
            <a:ext cx="4943791" cy="246221"/>
          </a:xfrm>
          <a:prstGeom prst="rect">
            <a:avLst/>
          </a:prstGeom>
        </p:spPr>
        <p:txBody>
          <a:bodyPr wrap="square">
            <a:spAutoFit/>
          </a:bodyPr>
          <a:lstStyle/>
          <a:p>
            <a:pPr algn="ctr"/>
            <a:r>
              <a:rPr lang="en-US" sz="1000" dirty="0">
                <a:solidFill>
                  <a:schemeClr val="bg1"/>
                </a:solidFill>
                <a:latin typeface="Times New Roman" pitchFamily="18" charset="0"/>
                <a:cs typeface="Times New Roman" pitchFamily="18" charset="0"/>
              </a:rPr>
              <a:t>Introduction</a:t>
            </a:r>
          </a:p>
        </p:txBody>
      </p:sp>
      <p:sp>
        <p:nvSpPr>
          <p:cNvPr id="90" name="Rectangle 89">
            <a:extLst>
              <a:ext uri="{FF2B5EF4-FFF2-40B4-BE49-F238E27FC236}">
                <a16:creationId xmlns:a16="http://schemas.microsoft.com/office/drawing/2014/main" id="{4114EC85-2ED7-47FE-B781-8B854EDE7BA1}"/>
              </a:ext>
            </a:extLst>
          </p:cNvPr>
          <p:cNvSpPr/>
          <p:nvPr/>
        </p:nvSpPr>
        <p:spPr>
          <a:xfrm>
            <a:off x="31074839" y="8634357"/>
            <a:ext cx="4006225" cy="769441"/>
          </a:xfrm>
          <a:prstGeom prst="rect">
            <a:avLst/>
          </a:prstGeom>
        </p:spPr>
        <p:txBody>
          <a:bodyPr wrap="none">
            <a:spAutoFit/>
          </a:bodyPr>
          <a:lstStyle/>
          <a:p>
            <a:r>
              <a:rPr lang="en-US" sz="4400" b="1" i="1" dirty="0">
                <a:solidFill>
                  <a:schemeClr val="bg1"/>
                </a:solidFill>
                <a:latin typeface="Century Gothic" panose="020B0502020202020204" pitchFamily="34" charset="0"/>
                <a:cs typeface="Times New Roman" pitchFamily="18" charset="0"/>
              </a:rPr>
              <a:t>IMPLICATIONS</a:t>
            </a:r>
          </a:p>
        </p:txBody>
      </p:sp>
      <p:grpSp>
        <p:nvGrpSpPr>
          <p:cNvPr id="263" name="Group 262">
            <a:extLst>
              <a:ext uri="{FF2B5EF4-FFF2-40B4-BE49-F238E27FC236}">
                <a16:creationId xmlns:a16="http://schemas.microsoft.com/office/drawing/2014/main" id="{D82AE830-27EB-49D4-A05B-9F7DF85D4B61}"/>
              </a:ext>
            </a:extLst>
          </p:cNvPr>
          <p:cNvGrpSpPr/>
          <p:nvPr/>
        </p:nvGrpSpPr>
        <p:grpSpPr>
          <a:xfrm>
            <a:off x="30039068" y="27612055"/>
            <a:ext cx="13501964" cy="1181449"/>
            <a:chOff x="29190416" y="17098513"/>
            <a:chExt cx="13818915" cy="1181449"/>
          </a:xfrm>
        </p:grpSpPr>
        <p:sp>
          <p:nvSpPr>
            <p:cNvPr id="95" name="Rectangle 94">
              <a:extLst>
                <a:ext uri="{FF2B5EF4-FFF2-40B4-BE49-F238E27FC236}">
                  <a16:creationId xmlns:a16="http://schemas.microsoft.com/office/drawing/2014/main" id="{5895D8A9-05EC-41DB-9926-18DA1C71F79E}"/>
                </a:ext>
              </a:extLst>
            </p:cNvPr>
            <p:cNvSpPr/>
            <p:nvPr/>
          </p:nvSpPr>
          <p:spPr>
            <a:xfrm>
              <a:off x="38728412" y="17098705"/>
              <a:ext cx="4280919" cy="1172687"/>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2" name="Group 261">
              <a:extLst>
                <a:ext uri="{FF2B5EF4-FFF2-40B4-BE49-F238E27FC236}">
                  <a16:creationId xmlns:a16="http://schemas.microsoft.com/office/drawing/2014/main" id="{93D29B8F-F353-4797-9551-965EA2EA8DA3}"/>
                </a:ext>
              </a:extLst>
            </p:cNvPr>
            <p:cNvGrpSpPr/>
            <p:nvPr/>
          </p:nvGrpSpPr>
          <p:grpSpPr>
            <a:xfrm>
              <a:off x="29190416" y="17098513"/>
              <a:ext cx="13452737" cy="1181449"/>
              <a:chOff x="29190416" y="17098513"/>
              <a:chExt cx="13452737" cy="1181449"/>
            </a:xfrm>
          </p:grpSpPr>
          <p:sp>
            <p:nvSpPr>
              <p:cNvPr id="91" name="Parallelogram 90">
                <a:extLst>
                  <a:ext uri="{FF2B5EF4-FFF2-40B4-BE49-F238E27FC236}">
                    <a16:creationId xmlns:a16="http://schemas.microsoft.com/office/drawing/2014/main" id="{E18704A2-28EE-44E7-95E6-C62B5A22495A}"/>
                  </a:ext>
                </a:extLst>
              </p:cNvPr>
              <p:cNvSpPr/>
              <p:nvPr/>
            </p:nvSpPr>
            <p:spPr>
              <a:xfrm flipH="1">
                <a:off x="30275610" y="17098513"/>
                <a:ext cx="12367543" cy="1175830"/>
              </a:xfrm>
              <a:prstGeom prst="parallelogram">
                <a:avLst>
                  <a:gd name="adj" fmla="val 44549"/>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2" name="Parallelogram 91">
                <a:extLst>
                  <a:ext uri="{FF2B5EF4-FFF2-40B4-BE49-F238E27FC236}">
                    <a16:creationId xmlns:a16="http://schemas.microsoft.com/office/drawing/2014/main" id="{1A2DC78E-FBFB-4142-980B-82F713699D8F}"/>
                  </a:ext>
                </a:extLst>
              </p:cNvPr>
              <p:cNvSpPr/>
              <p:nvPr/>
            </p:nvSpPr>
            <p:spPr>
              <a:xfrm flipH="1">
                <a:off x="29190416" y="17104132"/>
                <a:ext cx="940560" cy="1175830"/>
              </a:xfrm>
              <a:prstGeom prst="parallelogram">
                <a:avLst>
                  <a:gd name="adj" fmla="val 62627"/>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3" name="Parallelogram 92">
                <a:extLst>
                  <a:ext uri="{FF2B5EF4-FFF2-40B4-BE49-F238E27FC236}">
                    <a16:creationId xmlns:a16="http://schemas.microsoft.com/office/drawing/2014/main" id="{15E66D38-B912-4781-8059-8837B782CA73}"/>
                  </a:ext>
                </a:extLst>
              </p:cNvPr>
              <p:cNvSpPr/>
              <p:nvPr/>
            </p:nvSpPr>
            <p:spPr>
              <a:xfrm flipH="1">
                <a:off x="29664555" y="17104132"/>
                <a:ext cx="940560" cy="1175830"/>
              </a:xfrm>
              <a:prstGeom prst="parallelogram">
                <a:avLst>
                  <a:gd name="adj" fmla="val 62627"/>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96" name="Rectangle 95">
                <a:extLst>
                  <a:ext uri="{FF2B5EF4-FFF2-40B4-BE49-F238E27FC236}">
                    <a16:creationId xmlns:a16="http://schemas.microsoft.com/office/drawing/2014/main" id="{C4784EA0-CA5A-44BD-8916-385B2F003BF4}"/>
                  </a:ext>
                </a:extLst>
              </p:cNvPr>
              <p:cNvSpPr/>
              <p:nvPr/>
            </p:nvSpPr>
            <p:spPr>
              <a:xfrm>
                <a:off x="31074839" y="17300836"/>
                <a:ext cx="3432350" cy="769441"/>
              </a:xfrm>
              <a:prstGeom prst="rect">
                <a:avLst/>
              </a:prstGeom>
            </p:spPr>
            <p:txBody>
              <a:bodyPr wrap="none">
                <a:spAutoFit/>
              </a:bodyPr>
              <a:lstStyle/>
              <a:p>
                <a:r>
                  <a:rPr lang="en-US" sz="4400" b="1" i="1" dirty="0">
                    <a:solidFill>
                      <a:schemeClr val="bg1"/>
                    </a:solidFill>
                    <a:latin typeface="Century Gothic" panose="020B0502020202020204" pitchFamily="34" charset="0"/>
                    <a:cs typeface="Times New Roman" pitchFamily="18" charset="0"/>
                  </a:rPr>
                  <a:t>REFERENCES</a:t>
                </a:r>
              </a:p>
            </p:txBody>
          </p:sp>
        </p:grpSp>
      </p:grpSp>
      <p:pic>
        <p:nvPicPr>
          <p:cNvPr id="233" name="Picture 4" descr="Image result for meru health">
            <a:extLst>
              <a:ext uri="{FF2B5EF4-FFF2-40B4-BE49-F238E27FC236}">
                <a16:creationId xmlns:a16="http://schemas.microsoft.com/office/drawing/2014/main" id="{2C4376DC-EEC1-4D70-83C8-851C4C7805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80915" y="831179"/>
            <a:ext cx="5968181" cy="15386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37" name="Chart 236">
            <a:extLst>
              <a:ext uri="{FF2B5EF4-FFF2-40B4-BE49-F238E27FC236}">
                <a16:creationId xmlns:a16="http://schemas.microsoft.com/office/drawing/2014/main" id="{B10813AD-0F6A-4870-A2CE-3A36B3B85BC4}"/>
              </a:ext>
            </a:extLst>
          </p:cNvPr>
          <p:cNvGraphicFramePr/>
          <p:nvPr>
            <p:extLst>
              <p:ext uri="{D42A27DB-BD31-4B8C-83A1-F6EECF244321}">
                <p14:modId xmlns:p14="http://schemas.microsoft.com/office/powerpoint/2010/main" val="3225700600"/>
              </p:ext>
            </p:extLst>
          </p:nvPr>
        </p:nvGraphicFramePr>
        <p:xfrm>
          <a:off x="15014102" y="19511814"/>
          <a:ext cx="13821798" cy="4865181"/>
        </p:xfrm>
        <a:graphic>
          <a:graphicData uri="http://schemas.openxmlformats.org/drawingml/2006/chart">
            <c:chart xmlns:c="http://schemas.openxmlformats.org/drawingml/2006/chart" xmlns:r="http://schemas.openxmlformats.org/officeDocument/2006/relationships" r:id="rId4"/>
          </a:graphicData>
        </a:graphic>
      </p:graphicFrame>
      <p:grpSp>
        <p:nvGrpSpPr>
          <p:cNvPr id="271" name="Group 270">
            <a:extLst>
              <a:ext uri="{FF2B5EF4-FFF2-40B4-BE49-F238E27FC236}">
                <a16:creationId xmlns:a16="http://schemas.microsoft.com/office/drawing/2014/main" id="{D940233F-E5CC-464E-8B65-74E718291441}"/>
              </a:ext>
            </a:extLst>
          </p:cNvPr>
          <p:cNvGrpSpPr/>
          <p:nvPr/>
        </p:nvGrpSpPr>
        <p:grpSpPr>
          <a:xfrm>
            <a:off x="15909117" y="5382439"/>
            <a:ext cx="13061005" cy="1143497"/>
            <a:chOff x="762043" y="3928175"/>
            <a:chExt cx="13830928" cy="1181449"/>
          </a:xfrm>
        </p:grpSpPr>
        <p:sp>
          <p:nvSpPr>
            <p:cNvPr id="272" name="Parallelogram 271">
              <a:extLst>
                <a:ext uri="{FF2B5EF4-FFF2-40B4-BE49-F238E27FC236}">
                  <a16:creationId xmlns:a16="http://schemas.microsoft.com/office/drawing/2014/main" id="{5448E877-4FBE-4DCA-A55B-934D3122EDC5}"/>
                </a:ext>
              </a:extLst>
            </p:cNvPr>
            <p:cNvSpPr/>
            <p:nvPr/>
          </p:nvSpPr>
          <p:spPr>
            <a:xfrm flipH="1">
              <a:off x="1859250" y="3928175"/>
              <a:ext cx="12367543" cy="1175830"/>
            </a:xfrm>
            <a:prstGeom prst="parallelogram">
              <a:avLst>
                <a:gd name="adj" fmla="val 44549"/>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73" name="Parallelogram 272">
              <a:extLst>
                <a:ext uri="{FF2B5EF4-FFF2-40B4-BE49-F238E27FC236}">
                  <a16:creationId xmlns:a16="http://schemas.microsoft.com/office/drawing/2014/main" id="{0E149202-0E70-4333-BC3F-AFD498CEE946}"/>
                </a:ext>
              </a:extLst>
            </p:cNvPr>
            <p:cNvSpPr/>
            <p:nvPr/>
          </p:nvSpPr>
          <p:spPr>
            <a:xfrm flipH="1">
              <a:off x="762043" y="3933793"/>
              <a:ext cx="940560" cy="1175831"/>
            </a:xfrm>
            <a:prstGeom prst="parallelogram">
              <a:avLst>
                <a:gd name="adj" fmla="val 62627"/>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74" name="Parallelogram 273">
              <a:extLst>
                <a:ext uri="{FF2B5EF4-FFF2-40B4-BE49-F238E27FC236}">
                  <a16:creationId xmlns:a16="http://schemas.microsoft.com/office/drawing/2014/main" id="{FB21205F-E4B4-4A82-8B32-83ED97809517}"/>
                </a:ext>
              </a:extLst>
            </p:cNvPr>
            <p:cNvSpPr/>
            <p:nvPr/>
          </p:nvSpPr>
          <p:spPr>
            <a:xfrm flipH="1">
              <a:off x="1222948" y="3933793"/>
              <a:ext cx="940560" cy="1175831"/>
            </a:xfrm>
            <a:prstGeom prst="parallelogram">
              <a:avLst>
                <a:gd name="adj" fmla="val 62627"/>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75" name="Rectangle 274">
              <a:extLst>
                <a:ext uri="{FF2B5EF4-FFF2-40B4-BE49-F238E27FC236}">
                  <a16:creationId xmlns:a16="http://schemas.microsoft.com/office/drawing/2014/main" id="{E742FF93-B77E-4D65-A041-30873182DF11}"/>
                </a:ext>
              </a:extLst>
            </p:cNvPr>
            <p:cNvSpPr/>
            <p:nvPr/>
          </p:nvSpPr>
          <p:spPr>
            <a:xfrm>
              <a:off x="10312052" y="3928367"/>
              <a:ext cx="4280919" cy="1172687"/>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a:extLst>
                <a:ext uri="{FF2B5EF4-FFF2-40B4-BE49-F238E27FC236}">
                  <a16:creationId xmlns:a16="http://schemas.microsoft.com/office/drawing/2014/main" id="{F5B778FF-747F-4364-A38A-F7F3F22DE583}"/>
                </a:ext>
              </a:extLst>
            </p:cNvPr>
            <p:cNvSpPr/>
            <p:nvPr/>
          </p:nvSpPr>
          <p:spPr>
            <a:xfrm>
              <a:off x="2521666" y="4129989"/>
              <a:ext cx="2263760" cy="769441"/>
            </a:xfrm>
            <a:prstGeom prst="rect">
              <a:avLst/>
            </a:prstGeom>
          </p:spPr>
          <p:txBody>
            <a:bodyPr wrap="none">
              <a:spAutoFit/>
            </a:bodyPr>
            <a:lstStyle/>
            <a:p>
              <a:pPr algn="ctr"/>
              <a:r>
                <a:rPr lang="en-US" sz="4400" b="1" i="1" dirty="0">
                  <a:solidFill>
                    <a:schemeClr val="bg1"/>
                  </a:solidFill>
                  <a:latin typeface="Century Gothic" panose="020B0502020202020204" pitchFamily="34" charset="0"/>
                  <a:cs typeface="Times New Roman" pitchFamily="18" charset="0"/>
                </a:rPr>
                <a:t>RESULTS</a:t>
              </a:r>
            </a:p>
          </p:txBody>
        </p:sp>
      </p:grpSp>
      <p:grpSp>
        <p:nvGrpSpPr>
          <p:cNvPr id="246" name="Group 245">
            <a:extLst>
              <a:ext uri="{FF2B5EF4-FFF2-40B4-BE49-F238E27FC236}">
                <a16:creationId xmlns:a16="http://schemas.microsoft.com/office/drawing/2014/main" id="{5A503AED-54DB-412F-BAB0-ABBB4E7BF67A}"/>
              </a:ext>
            </a:extLst>
          </p:cNvPr>
          <p:cNvGrpSpPr/>
          <p:nvPr/>
        </p:nvGrpSpPr>
        <p:grpSpPr>
          <a:xfrm>
            <a:off x="16740537" y="13700965"/>
            <a:ext cx="12043828" cy="2256881"/>
            <a:chOff x="16697820" y="16312922"/>
            <a:chExt cx="12349383" cy="1927709"/>
          </a:xfrm>
        </p:grpSpPr>
        <p:sp>
          <p:nvSpPr>
            <p:cNvPr id="238" name="Callout: Right Arrow 237">
              <a:extLst>
                <a:ext uri="{FF2B5EF4-FFF2-40B4-BE49-F238E27FC236}">
                  <a16:creationId xmlns:a16="http://schemas.microsoft.com/office/drawing/2014/main" id="{F97801FA-4A67-4021-89BF-84A1B99CD443}"/>
                </a:ext>
              </a:extLst>
            </p:cNvPr>
            <p:cNvSpPr/>
            <p:nvPr/>
          </p:nvSpPr>
          <p:spPr>
            <a:xfrm>
              <a:off x="16697820" y="16738826"/>
              <a:ext cx="3680143" cy="1444769"/>
            </a:xfrm>
            <a:prstGeom prst="rightArrowCallout">
              <a:avLst>
                <a:gd name="adj1" fmla="val 25000"/>
                <a:gd name="adj2" fmla="val 25000"/>
                <a:gd name="adj3" fmla="val 43182"/>
                <a:gd name="adj4" fmla="val 72664"/>
              </a:avLst>
            </a:prstGeom>
            <a:solidFill>
              <a:srgbClr val="00B050"/>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solidFill>
                  <a:schemeClr val="tx1"/>
                </a:solidFill>
                <a:latin typeface="Times New Roman" panose="02020603050405020304" pitchFamily="18" charset="0"/>
                <a:cs typeface="Times New Roman" panose="02020603050405020304" pitchFamily="18" charset="0"/>
              </a:endParaRPr>
            </a:p>
            <a:p>
              <a:pPr algn="ctr"/>
              <a:r>
                <a:rPr lang="en-US" sz="3300" dirty="0">
                  <a:solidFill>
                    <a:schemeClr val="tx1"/>
                  </a:solidFill>
                  <a:latin typeface="Times New Roman" panose="02020603050405020304" pitchFamily="18" charset="0"/>
                  <a:cs typeface="Times New Roman" panose="02020603050405020304" pitchFamily="18" charset="0"/>
                </a:rPr>
                <a:t>56 Screened</a:t>
              </a:r>
            </a:p>
            <a:p>
              <a:pPr algn="ctr"/>
              <a:endParaRPr lang="en-US" sz="3300" dirty="0">
                <a:latin typeface="Times New Roman" panose="02020603050405020304" pitchFamily="18" charset="0"/>
                <a:cs typeface="Times New Roman" panose="02020603050405020304" pitchFamily="18" charset="0"/>
              </a:endParaRPr>
            </a:p>
          </p:txBody>
        </p:sp>
        <p:sp>
          <p:nvSpPr>
            <p:cNvPr id="280" name="Callout: Right Arrow 279">
              <a:extLst>
                <a:ext uri="{FF2B5EF4-FFF2-40B4-BE49-F238E27FC236}">
                  <a16:creationId xmlns:a16="http://schemas.microsoft.com/office/drawing/2014/main" id="{32F6E2EB-0C30-4AA3-89D9-04851812A3FC}"/>
                </a:ext>
              </a:extLst>
            </p:cNvPr>
            <p:cNvSpPr/>
            <p:nvPr/>
          </p:nvSpPr>
          <p:spPr>
            <a:xfrm>
              <a:off x="20496525" y="16735082"/>
              <a:ext cx="3680144" cy="1401127"/>
            </a:xfrm>
            <a:prstGeom prst="rightArrowCallout">
              <a:avLst>
                <a:gd name="adj1" fmla="val 25000"/>
                <a:gd name="adj2" fmla="val 25000"/>
                <a:gd name="adj3" fmla="val 43182"/>
                <a:gd name="adj4" fmla="val 72664"/>
              </a:avLst>
            </a:prstGeom>
            <a:solidFill>
              <a:srgbClr val="00B050">
                <a:alpha val="75000"/>
              </a:srgbClr>
            </a:solidFill>
            <a:ln w="38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300" dirty="0">
                <a:solidFill>
                  <a:schemeClr val="tx1"/>
                </a:solidFill>
                <a:latin typeface="Times New Roman" panose="02020603050405020304" pitchFamily="18" charset="0"/>
                <a:cs typeface="Times New Roman" panose="02020603050405020304" pitchFamily="18" charset="0"/>
              </a:endParaRPr>
            </a:p>
            <a:p>
              <a:pPr algn="ctr"/>
              <a:r>
                <a:rPr lang="en-US" sz="3300" dirty="0">
                  <a:solidFill>
                    <a:schemeClr val="tx1"/>
                  </a:solidFill>
                  <a:latin typeface="Times New Roman" panose="02020603050405020304" pitchFamily="18" charset="0"/>
                  <a:cs typeface="Times New Roman" panose="02020603050405020304" pitchFamily="18" charset="0"/>
                </a:rPr>
                <a:t>18 Consented</a:t>
              </a:r>
            </a:p>
            <a:p>
              <a:pPr algn="ctr"/>
              <a:endParaRPr lang="en-US" sz="3300" dirty="0">
                <a:latin typeface="Times New Roman" panose="02020603050405020304" pitchFamily="18" charset="0"/>
                <a:cs typeface="Times New Roman" panose="02020603050405020304" pitchFamily="18" charset="0"/>
              </a:endParaRPr>
            </a:p>
          </p:txBody>
        </p:sp>
        <p:sp>
          <p:nvSpPr>
            <p:cNvPr id="240" name="Rectangle 239">
              <a:extLst>
                <a:ext uri="{FF2B5EF4-FFF2-40B4-BE49-F238E27FC236}">
                  <a16:creationId xmlns:a16="http://schemas.microsoft.com/office/drawing/2014/main" id="{1A74595E-CAE9-4C55-A715-182791A899EA}"/>
                </a:ext>
              </a:extLst>
            </p:cNvPr>
            <p:cNvSpPr/>
            <p:nvPr/>
          </p:nvSpPr>
          <p:spPr>
            <a:xfrm>
              <a:off x="24176669" y="16312922"/>
              <a:ext cx="4870534" cy="1927709"/>
            </a:xfrm>
            <a:prstGeom prst="rect">
              <a:avLst/>
            </a:prstGeom>
            <a:solidFill>
              <a:srgbClr val="00B050">
                <a:alpha val="5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300" dirty="0">
                  <a:solidFill>
                    <a:schemeClr val="tx1"/>
                  </a:solidFill>
                  <a:latin typeface="Times New Roman" panose="02020603050405020304" pitchFamily="18" charset="0"/>
                  <a:cs typeface="Times New Roman" panose="02020603050405020304" pitchFamily="18" charset="0"/>
                </a:rPr>
                <a:t>9 Completed the Program </a:t>
              </a:r>
            </a:p>
            <a:p>
              <a:pPr marL="457200" indent="-457200">
                <a:buFont typeface="Arial" panose="020B0604020202020204" pitchFamily="34" charset="0"/>
                <a:buChar char="•"/>
              </a:pPr>
              <a:r>
                <a:rPr lang="en-US" sz="3300" dirty="0">
                  <a:solidFill>
                    <a:schemeClr val="tx1"/>
                  </a:solidFill>
                  <a:latin typeface="Times New Roman" panose="02020603050405020304" pitchFamily="18" charset="0"/>
                  <a:cs typeface="Times New Roman" panose="02020603050405020304" pitchFamily="18" charset="0"/>
                </a:rPr>
                <a:t>1 Dropped out</a:t>
              </a:r>
            </a:p>
            <a:p>
              <a:pPr marL="457200" indent="-457200">
                <a:buFont typeface="Arial" panose="020B0604020202020204" pitchFamily="34" charset="0"/>
                <a:buChar char="•"/>
              </a:pPr>
              <a:r>
                <a:rPr lang="en-US" sz="3300" dirty="0">
                  <a:solidFill>
                    <a:schemeClr val="tx1"/>
                  </a:solidFill>
                  <a:latin typeface="Times New Roman" panose="02020603050405020304" pitchFamily="18" charset="0"/>
                  <a:cs typeface="Times New Roman" panose="02020603050405020304" pitchFamily="18" charset="0"/>
                </a:rPr>
                <a:t>8 Ongoing in Program</a:t>
              </a:r>
            </a:p>
          </p:txBody>
        </p:sp>
      </p:grpSp>
      <p:sp>
        <p:nvSpPr>
          <p:cNvPr id="290" name="Rectangle 289">
            <a:extLst>
              <a:ext uri="{FF2B5EF4-FFF2-40B4-BE49-F238E27FC236}">
                <a16:creationId xmlns:a16="http://schemas.microsoft.com/office/drawing/2014/main" id="{02B939F6-3498-4E00-98AC-0AFDFB9820A4}"/>
              </a:ext>
            </a:extLst>
          </p:cNvPr>
          <p:cNvSpPr/>
          <p:nvPr/>
        </p:nvSpPr>
        <p:spPr>
          <a:xfrm>
            <a:off x="16528706" y="17339523"/>
            <a:ext cx="3306000" cy="1615827"/>
          </a:xfrm>
          <a:prstGeom prst="rect">
            <a:avLst/>
          </a:prstGeom>
        </p:spPr>
        <p:txBody>
          <a:bodyPr wrap="square">
            <a:spAutoFit/>
          </a:bodyPr>
          <a:lstStyle/>
          <a:p>
            <a:pPr algn="ctr"/>
            <a:r>
              <a:rPr lang="en-US" sz="3300" b="1" dirty="0">
                <a:latin typeface="Century Gothic" panose="020B0502020202020204" pitchFamily="34" charset="0"/>
                <a:cs typeface="Times New Roman" panose="02020603050405020304" pitchFamily="18" charset="0"/>
              </a:rPr>
              <a:t>Mean Age</a:t>
            </a:r>
            <a:r>
              <a:rPr lang="en-US" sz="3300" dirty="0">
                <a:latin typeface="Century Gothic" panose="020B0502020202020204" pitchFamily="34" charset="0"/>
                <a:cs typeface="Times New Roman" panose="02020603050405020304" pitchFamily="18" charset="0"/>
              </a:rPr>
              <a:t>: 61.89 </a:t>
            </a:r>
          </a:p>
          <a:p>
            <a:pPr algn="ctr"/>
            <a:r>
              <a:rPr lang="en-US" sz="3300" dirty="0">
                <a:latin typeface="Century Gothic" panose="020B0502020202020204" pitchFamily="34" charset="0"/>
                <a:cs typeface="Times New Roman" panose="02020603050405020304" pitchFamily="18" charset="0"/>
              </a:rPr>
              <a:t>(SD = 11.92) </a:t>
            </a:r>
          </a:p>
        </p:txBody>
      </p:sp>
      <p:graphicFrame>
        <p:nvGraphicFramePr>
          <p:cNvPr id="252" name="Chart 251">
            <a:extLst>
              <a:ext uri="{FF2B5EF4-FFF2-40B4-BE49-F238E27FC236}">
                <a16:creationId xmlns:a16="http://schemas.microsoft.com/office/drawing/2014/main" id="{F6599229-5301-4908-947B-6D367FAB9309}"/>
              </a:ext>
            </a:extLst>
          </p:cNvPr>
          <p:cNvGraphicFramePr/>
          <p:nvPr>
            <p:extLst>
              <p:ext uri="{D42A27DB-BD31-4B8C-83A1-F6EECF244321}">
                <p14:modId xmlns:p14="http://schemas.microsoft.com/office/powerpoint/2010/main" val="2327495196"/>
              </p:ext>
            </p:extLst>
          </p:nvPr>
        </p:nvGraphicFramePr>
        <p:xfrm>
          <a:off x="17912474" y="25157357"/>
          <a:ext cx="7718988" cy="549636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8" name="Table 257">
            <a:extLst>
              <a:ext uri="{FF2B5EF4-FFF2-40B4-BE49-F238E27FC236}">
                <a16:creationId xmlns:a16="http://schemas.microsoft.com/office/drawing/2014/main" id="{1A832E8F-3E9E-4700-A9BD-051FE16834CC}"/>
              </a:ext>
            </a:extLst>
          </p:cNvPr>
          <p:cNvGraphicFramePr>
            <a:graphicFrameLocks noGrp="1"/>
          </p:cNvGraphicFramePr>
          <p:nvPr>
            <p:extLst>
              <p:ext uri="{D42A27DB-BD31-4B8C-83A1-F6EECF244321}">
                <p14:modId xmlns:p14="http://schemas.microsoft.com/office/powerpoint/2010/main" val="3308586140"/>
              </p:ext>
            </p:extLst>
          </p:nvPr>
        </p:nvGraphicFramePr>
        <p:xfrm>
          <a:off x="17154665" y="31596240"/>
          <a:ext cx="11925540" cy="1097280"/>
        </p:xfrm>
        <a:graphic>
          <a:graphicData uri="http://schemas.openxmlformats.org/drawingml/2006/table">
            <a:tbl>
              <a:tblPr firstRow="1" bandRow="1">
                <a:tableStyleId>{5C22544A-7EE6-4342-B048-85BDC9FD1C3A}</a:tableStyleId>
              </a:tblPr>
              <a:tblGrid>
                <a:gridCol w="5962770">
                  <a:extLst>
                    <a:ext uri="{9D8B030D-6E8A-4147-A177-3AD203B41FA5}">
                      <a16:colId xmlns:a16="http://schemas.microsoft.com/office/drawing/2014/main" val="420376274"/>
                    </a:ext>
                  </a:extLst>
                </a:gridCol>
                <a:gridCol w="5962770">
                  <a:extLst>
                    <a:ext uri="{9D8B030D-6E8A-4147-A177-3AD203B41FA5}">
                      <a16:colId xmlns:a16="http://schemas.microsoft.com/office/drawing/2014/main" val="2235264493"/>
                    </a:ext>
                  </a:extLst>
                </a:gridCol>
              </a:tblGrid>
              <a:tr h="538893">
                <a:tc>
                  <a:txBody>
                    <a:bodyPr/>
                    <a:lstStyle/>
                    <a:p>
                      <a:pPr algn="ctr"/>
                      <a:r>
                        <a:rPr lang="en-US" sz="3000" dirty="0">
                          <a:solidFill>
                            <a:schemeClr val="tx1"/>
                          </a:solidFill>
                          <a:latin typeface="Times New Roman" panose="02020603050405020304" pitchFamily="18" charset="0"/>
                          <a:cs typeface="Times New Roman" panose="02020603050405020304" pitchFamily="18" charset="0"/>
                        </a:rPr>
                        <a:t>Mean (SD) PHQ-9</a:t>
                      </a:r>
                      <a:endParaRPr lang="en-US"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3000" dirty="0">
                          <a:solidFill>
                            <a:schemeClr val="tx1"/>
                          </a:solidFill>
                          <a:latin typeface="Times New Roman" panose="02020603050405020304" pitchFamily="18" charset="0"/>
                          <a:cs typeface="Times New Roman" panose="02020603050405020304" pitchFamily="18" charset="0"/>
                        </a:rPr>
                        <a:t>Mean (SD) MDPQ</a:t>
                      </a:r>
                      <a:endParaRPr lang="en-US"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445556265"/>
                  </a:ext>
                </a:extLst>
              </a:tr>
              <a:tr h="538893">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3000" dirty="0">
                          <a:solidFill>
                            <a:schemeClr val="tx1"/>
                          </a:solidFill>
                          <a:latin typeface="Times New Roman" panose="02020603050405020304" pitchFamily="18" charset="0"/>
                          <a:cs typeface="Times New Roman" panose="02020603050405020304" pitchFamily="18" charset="0"/>
                        </a:rPr>
                        <a:t>12.94 (3.83)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C66">
                        <a:alpha val="25000"/>
                      </a:srgbClr>
                    </a:solidFill>
                  </a:tcPr>
                </a:tc>
                <a:tc>
                  <a:txBody>
                    <a:bodyPr/>
                    <a:lstStyle/>
                    <a:p>
                      <a:pPr algn="ctr"/>
                      <a:r>
                        <a:rPr lang="en-US" sz="3000" dirty="0">
                          <a:solidFill>
                            <a:schemeClr val="tx1"/>
                          </a:solidFill>
                          <a:latin typeface="Times New Roman" panose="02020603050405020304" pitchFamily="18" charset="0"/>
                          <a:cs typeface="Times New Roman" panose="02020603050405020304" pitchFamily="18" charset="0"/>
                        </a:rPr>
                        <a:t>202.35 (24.31) </a:t>
                      </a:r>
                      <a:endParaRPr lang="en-US"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C66">
                        <a:alpha val="25000"/>
                      </a:srgbClr>
                    </a:solidFill>
                  </a:tcPr>
                </a:tc>
                <a:extLst>
                  <a:ext uri="{0D108BD9-81ED-4DB2-BD59-A6C34878D82A}">
                    <a16:rowId xmlns:a16="http://schemas.microsoft.com/office/drawing/2014/main" val="1279077235"/>
                  </a:ext>
                </a:extLst>
              </a:tr>
            </a:tbl>
          </a:graphicData>
        </a:graphic>
      </p:graphicFrame>
      <p:sp>
        <p:nvSpPr>
          <p:cNvPr id="102" name="Rectangle 101">
            <a:extLst>
              <a:ext uri="{FF2B5EF4-FFF2-40B4-BE49-F238E27FC236}">
                <a16:creationId xmlns:a16="http://schemas.microsoft.com/office/drawing/2014/main" id="{15D9DC07-4251-4C13-AF25-3C4ACCC670AD}"/>
              </a:ext>
            </a:extLst>
          </p:cNvPr>
          <p:cNvSpPr/>
          <p:nvPr/>
        </p:nvSpPr>
        <p:spPr>
          <a:xfrm>
            <a:off x="35037107" y="30653722"/>
            <a:ext cx="8331127" cy="769441"/>
          </a:xfrm>
          <a:prstGeom prst="rect">
            <a:avLst/>
          </a:prstGeom>
        </p:spPr>
        <p:txBody>
          <a:bodyPr wrap="none">
            <a:spAutoFit/>
          </a:bodyPr>
          <a:lstStyle/>
          <a:p>
            <a:r>
              <a:rPr lang="it-IT" sz="4400" b="1" i="1" dirty="0">
                <a:solidFill>
                  <a:srgbClr val="003399"/>
                </a:solidFill>
                <a:latin typeface="Century Gothic" panose="020B0502020202020204" pitchFamily="34" charset="0"/>
                <a:cs typeface="Times New Roman" pitchFamily="18" charset="0"/>
              </a:rPr>
              <a:t>Flora Ma: fma@paloaltou.edu</a:t>
            </a:r>
          </a:p>
        </p:txBody>
      </p:sp>
      <p:grpSp>
        <p:nvGrpSpPr>
          <p:cNvPr id="321" name="Group 320">
            <a:extLst>
              <a:ext uri="{FF2B5EF4-FFF2-40B4-BE49-F238E27FC236}">
                <a16:creationId xmlns:a16="http://schemas.microsoft.com/office/drawing/2014/main" id="{8CE6C0C7-0C44-4A7E-86DC-F6647D39DE24}"/>
              </a:ext>
            </a:extLst>
          </p:cNvPr>
          <p:cNvGrpSpPr/>
          <p:nvPr/>
        </p:nvGrpSpPr>
        <p:grpSpPr>
          <a:xfrm>
            <a:off x="29773790" y="20283572"/>
            <a:ext cx="13808028" cy="1231822"/>
            <a:chOff x="728895" y="3925224"/>
            <a:chExt cx="13864076" cy="1184400"/>
          </a:xfrm>
        </p:grpSpPr>
        <p:sp>
          <p:nvSpPr>
            <p:cNvPr id="322" name="Parallelogram 321">
              <a:extLst>
                <a:ext uri="{FF2B5EF4-FFF2-40B4-BE49-F238E27FC236}">
                  <a16:creationId xmlns:a16="http://schemas.microsoft.com/office/drawing/2014/main" id="{14EC1DE6-34E3-4011-A0CA-B66D52C9C2E5}"/>
                </a:ext>
              </a:extLst>
            </p:cNvPr>
            <p:cNvSpPr/>
            <p:nvPr/>
          </p:nvSpPr>
          <p:spPr>
            <a:xfrm flipH="1">
              <a:off x="1859250" y="3928175"/>
              <a:ext cx="12367543" cy="1175830"/>
            </a:xfrm>
            <a:prstGeom prst="parallelogram">
              <a:avLst>
                <a:gd name="adj" fmla="val 44549"/>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23" name="Parallelogram 322">
              <a:extLst>
                <a:ext uri="{FF2B5EF4-FFF2-40B4-BE49-F238E27FC236}">
                  <a16:creationId xmlns:a16="http://schemas.microsoft.com/office/drawing/2014/main" id="{927F9219-6399-4226-9208-FA6DAA658E4F}"/>
                </a:ext>
              </a:extLst>
            </p:cNvPr>
            <p:cNvSpPr/>
            <p:nvPr/>
          </p:nvSpPr>
          <p:spPr>
            <a:xfrm flipH="1">
              <a:off x="728895" y="3925224"/>
              <a:ext cx="940560" cy="1175830"/>
            </a:xfrm>
            <a:prstGeom prst="parallelogram">
              <a:avLst>
                <a:gd name="adj" fmla="val 62627"/>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24" name="Parallelogram 323">
              <a:extLst>
                <a:ext uri="{FF2B5EF4-FFF2-40B4-BE49-F238E27FC236}">
                  <a16:creationId xmlns:a16="http://schemas.microsoft.com/office/drawing/2014/main" id="{9B22725C-286B-4934-AD47-9F03AAA5D65F}"/>
                </a:ext>
              </a:extLst>
            </p:cNvPr>
            <p:cNvSpPr/>
            <p:nvPr/>
          </p:nvSpPr>
          <p:spPr>
            <a:xfrm flipH="1">
              <a:off x="1177490" y="3933794"/>
              <a:ext cx="940560" cy="1175830"/>
            </a:xfrm>
            <a:prstGeom prst="parallelogram">
              <a:avLst>
                <a:gd name="adj" fmla="val 62627"/>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25" name="Rectangle 324">
              <a:extLst>
                <a:ext uri="{FF2B5EF4-FFF2-40B4-BE49-F238E27FC236}">
                  <a16:creationId xmlns:a16="http://schemas.microsoft.com/office/drawing/2014/main" id="{5685D505-1AC9-4235-BBBF-6CDC6D708B93}"/>
                </a:ext>
              </a:extLst>
            </p:cNvPr>
            <p:cNvSpPr/>
            <p:nvPr/>
          </p:nvSpPr>
          <p:spPr>
            <a:xfrm>
              <a:off x="10312052" y="3928367"/>
              <a:ext cx="4280919" cy="1172687"/>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Rectangle 325">
              <a:extLst>
                <a:ext uri="{FF2B5EF4-FFF2-40B4-BE49-F238E27FC236}">
                  <a16:creationId xmlns:a16="http://schemas.microsoft.com/office/drawing/2014/main" id="{79D381C8-DE4B-494E-943C-D41F193CAB86}"/>
                </a:ext>
              </a:extLst>
            </p:cNvPr>
            <p:cNvSpPr/>
            <p:nvPr/>
          </p:nvSpPr>
          <p:spPr>
            <a:xfrm>
              <a:off x="2330481" y="4124219"/>
              <a:ext cx="4170181" cy="794978"/>
            </a:xfrm>
            <a:prstGeom prst="rect">
              <a:avLst/>
            </a:prstGeom>
          </p:spPr>
          <p:txBody>
            <a:bodyPr wrap="none">
              <a:spAutoFit/>
            </a:bodyPr>
            <a:lstStyle/>
            <a:p>
              <a:pPr algn="ctr"/>
              <a:r>
                <a:rPr lang="en-US" sz="4400" b="1" i="1" dirty="0">
                  <a:solidFill>
                    <a:schemeClr val="bg1"/>
                  </a:solidFill>
                  <a:latin typeface="Century Gothic" panose="020B0502020202020204" pitchFamily="34" charset="0"/>
                  <a:cs typeface="Times New Roman" pitchFamily="18" charset="0"/>
                </a:rPr>
                <a:t>CONCLUSION</a:t>
              </a:r>
            </a:p>
          </p:txBody>
        </p:sp>
      </p:grpSp>
      <p:pic>
        <p:nvPicPr>
          <p:cNvPr id="115" name="Picture 114">
            <a:extLst>
              <a:ext uri="{FF2B5EF4-FFF2-40B4-BE49-F238E27FC236}">
                <a16:creationId xmlns:a16="http://schemas.microsoft.com/office/drawing/2014/main" id="{C5C077A8-FB8D-44D1-B480-A27E73C1876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3932" y="831179"/>
            <a:ext cx="10088779" cy="1791123"/>
          </a:xfrm>
          <a:prstGeom prst="rect">
            <a:avLst/>
          </a:prstGeom>
        </p:spPr>
      </p:pic>
      <p:sp>
        <p:nvSpPr>
          <p:cNvPr id="117" name="TextBox 116">
            <a:extLst>
              <a:ext uri="{FF2B5EF4-FFF2-40B4-BE49-F238E27FC236}">
                <a16:creationId xmlns:a16="http://schemas.microsoft.com/office/drawing/2014/main" id="{3C683D83-577F-4578-A8DF-DD3D37E96D66}"/>
              </a:ext>
            </a:extLst>
          </p:cNvPr>
          <p:cNvSpPr txBox="1"/>
          <p:nvPr/>
        </p:nvSpPr>
        <p:spPr>
          <a:xfrm>
            <a:off x="30220571" y="21680945"/>
            <a:ext cx="13465937" cy="5632311"/>
          </a:xfrm>
          <a:prstGeom prst="rect">
            <a:avLst/>
          </a:prstGeom>
          <a:noFill/>
        </p:spPr>
        <p:txBody>
          <a:bodyPr wrap="square" rtlCol="0">
            <a:spAutoFit/>
          </a:bodyPr>
          <a:lstStyle/>
          <a:p>
            <a:pPr marL="55563" indent="-55563">
              <a:spcAft>
                <a:spcPts val="1200"/>
              </a:spcAft>
              <a:buFont typeface="Arial" panose="020B0604020202020204" pitchFamily="34" charset="0"/>
              <a:buChar char="•"/>
            </a:pPr>
            <a:r>
              <a:rPr lang="en-US" sz="3300" dirty="0">
                <a:latin typeface="Times New Roman" panose="02020603050405020304" pitchFamily="18" charset="0"/>
                <a:ea typeface="Tahoma" panose="020B0604030504040204" pitchFamily="34" charset="0"/>
                <a:cs typeface="Times New Roman" panose="02020603050405020304" pitchFamily="18" charset="0"/>
              </a:rPr>
              <a:t> Our findings suggest that the Meru Health Ascend Program is acceptable to middle aged and older adults based on low drop-out (10%) and high satisfaction (80% met some or all expectations).</a:t>
            </a:r>
          </a:p>
          <a:p>
            <a:pPr marL="55563" indent="-55563">
              <a:spcAft>
                <a:spcPts val="1200"/>
              </a:spcAft>
              <a:buFont typeface="Arial" panose="020B0604020202020204" pitchFamily="34" charset="0"/>
              <a:buChar char="•"/>
            </a:pPr>
            <a:r>
              <a:rPr lang="en-US" sz="3300" dirty="0">
                <a:latin typeface="Times New Roman" panose="02020603050405020304" pitchFamily="18" charset="0"/>
                <a:ea typeface="Tahoma" panose="020B0604030504040204" pitchFamily="34" charset="0"/>
                <a:cs typeface="Times New Roman" panose="02020603050405020304" pitchFamily="18" charset="0"/>
              </a:rPr>
              <a:t> Qualitative data highlight numerous perceived benefits of program ranging from emotional to functional improvements.</a:t>
            </a:r>
          </a:p>
          <a:p>
            <a:pPr marL="55563" indent="-55563">
              <a:spcAft>
                <a:spcPts val="1200"/>
              </a:spcAft>
              <a:buFont typeface="Arial" panose="020B0604020202020204" pitchFamily="34" charset="0"/>
              <a:buChar char="•"/>
            </a:pPr>
            <a:r>
              <a:rPr lang="en-US" sz="3300" dirty="0">
                <a:latin typeface="Times New Roman" panose="02020603050405020304" pitchFamily="18" charset="0"/>
                <a:ea typeface="Tahoma" panose="020B0604030504040204" pitchFamily="34" charset="0"/>
                <a:cs typeface="Times New Roman" panose="02020603050405020304" pitchFamily="18" charset="0"/>
              </a:rPr>
              <a:t> Possible improvements to the program for middle aged and older users would be providing access to the program on a larger device (i.e., tablet) or with flexible text inputting options.</a:t>
            </a:r>
          </a:p>
          <a:p>
            <a:pPr marL="55563" indent="-55563">
              <a:spcAft>
                <a:spcPts val="1200"/>
              </a:spcAft>
              <a:buFont typeface="Arial" panose="020B0604020202020204" pitchFamily="34" charset="0"/>
              <a:buChar char="•"/>
            </a:pPr>
            <a:r>
              <a:rPr lang="en-US" sz="3300" dirty="0">
                <a:latin typeface="Times New Roman" panose="02020603050405020304" pitchFamily="18" charset="0"/>
                <a:ea typeface="Tahoma" panose="020B0604030504040204" pitchFamily="34" charset="0"/>
                <a:cs typeface="Times New Roman" panose="02020603050405020304" pitchFamily="18" charset="0"/>
              </a:rPr>
              <a:t> Next steps will be to examine whether participants achieved clinically meaningful improvement on the PHQ-9 measure after program participation. </a:t>
            </a:r>
            <a:endParaRPr lang="en-US" sz="3300" dirty="0">
              <a:latin typeface="Times New Roman" panose="02020603050405020304" pitchFamily="18" charset="0"/>
              <a:cs typeface="Times New Roman" panose="02020603050405020304" pitchFamily="18" charset="0"/>
            </a:endParaRPr>
          </a:p>
        </p:txBody>
      </p:sp>
      <p:pic>
        <p:nvPicPr>
          <p:cNvPr id="120" name="Picture 8" descr="Meru Health Jobs: Screenshot">
            <a:extLst>
              <a:ext uri="{FF2B5EF4-FFF2-40B4-BE49-F238E27FC236}">
                <a16:creationId xmlns:a16="http://schemas.microsoft.com/office/drawing/2014/main" id="{726E0065-A10A-48DC-B396-3D8C30064377}"/>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6526" t="11396" r="7637"/>
          <a:stretch/>
        </p:blipFill>
        <p:spPr bwMode="auto">
          <a:xfrm>
            <a:off x="8019079" y="11280017"/>
            <a:ext cx="6474059" cy="4822214"/>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a:extLst>
              <a:ext uri="{FF2B5EF4-FFF2-40B4-BE49-F238E27FC236}">
                <a16:creationId xmlns:a16="http://schemas.microsoft.com/office/drawing/2014/main" id="{EFD2CBFE-BB90-4BEB-ACC9-75F437EE4736}"/>
              </a:ext>
            </a:extLst>
          </p:cNvPr>
          <p:cNvSpPr/>
          <p:nvPr/>
        </p:nvSpPr>
        <p:spPr>
          <a:xfrm>
            <a:off x="964712" y="11310009"/>
            <a:ext cx="7086574" cy="5170646"/>
          </a:xfrm>
          <a:prstGeom prst="rect">
            <a:avLst/>
          </a:prstGeom>
        </p:spPr>
        <p:txBody>
          <a:bodyPr wrap="square">
            <a:spAutoFit/>
          </a:bodyPr>
          <a:lstStyle/>
          <a:p>
            <a:pPr marL="55563" indent="-55563">
              <a:spcAft>
                <a:spcPts val="1200"/>
              </a:spcAft>
              <a:buFont typeface="Arial" panose="020B0604020202020204" pitchFamily="34" charset="0"/>
              <a:buChar char="•"/>
            </a:pPr>
            <a:r>
              <a:rPr lang="en-US" sz="3300" dirty="0">
                <a:latin typeface="Times New Roman" panose="02020603050405020304" pitchFamily="18" charset="0"/>
                <a:ea typeface="Tahoma" panose="020B0604030504040204" pitchFamily="34"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The Meru Health Ascend Program is an 8-week mobile app for depressive symptoms. During the 8 weeks, participants are placed in an anonymous group within the app. Participants individually learn about mental health and engage in guided mindfulness practices. Participants have access via within-app messaging to a therapist as well.</a:t>
            </a:r>
          </a:p>
        </p:txBody>
      </p:sp>
      <p:sp>
        <p:nvSpPr>
          <p:cNvPr id="30" name="Rectangle 29">
            <a:extLst>
              <a:ext uri="{FF2B5EF4-FFF2-40B4-BE49-F238E27FC236}">
                <a16:creationId xmlns:a16="http://schemas.microsoft.com/office/drawing/2014/main" id="{68368050-F7BC-4F07-96D9-6BF3D4433FA2}"/>
              </a:ext>
            </a:extLst>
          </p:cNvPr>
          <p:cNvSpPr/>
          <p:nvPr/>
        </p:nvSpPr>
        <p:spPr>
          <a:xfrm>
            <a:off x="31443973" y="29855892"/>
            <a:ext cx="12418755" cy="707886"/>
          </a:xfrm>
          <a:prstGeom prst="rect">
            <a:avLst/>
          </a:prstGeom>
        </p:spPr>
        <p:txBody>
          <a:bodyPr wrap="square">
            <a:spAutoFit/>
          </a:bodyPr>
          <a:lstStyle/>
          <a:p>
            <a:r>
              <a:rPr lang="en-US" sz="2000" dirty="0">
                <a:solidFill>
                  <a:srgbClr val="222222"/>
                </a:solidFill>
                <a:latin typeface="Times New Roman" panose="02020603050405020304" pitchFamily="18" charset="0"/>
                <a:cs typeface="Times New Roman" panose="02020603050405020304" pitchFamily="18" charset="0"/>
              </a:rPr>
              <a:t>2. Mohr, D. C., </a:t>
            </a:r>
            <a:r>
              <a:rPr lang="en-US" sz="2000" dirty="0" err="1">
                <a:solidFill>
                  <a:srgbClr val="222222"/>
                </a:solidFill>
                <a:latin typeface="Times New Roman" panose="02020603050405020304" pitchFamily="18" charset="0"/>
                <a:cs typeface="Times New Roman" panose="02020603050405020304" pitchFamily="18" charset="0"/>
              </a:rPr>
              <a:t>Cuijpers</a:t>
            </a:r>
            <a:r>
              <a:rPr lang="en-US" sz="2000" dirty="0">
                <a:solidFill>
                  <a:srgbClr val="222222"/>
                </a:solidFill>
                <a:latin typeface="Times New Roman" panose="02020603050405020304" pitchFamily="18" charset="0"/>
                <a:cs typeface="Times New Roman" panose="02020603050405020304" pitchFamily="18" charset="0"/>
              </a:rPr>
              <a:t>, P., &amp; Lehman, K. (2011). Supportive accountability: A model for providing human support </a:t>
            </a:r>
          </a:p>
          <a:p>
            <a:r>
              <a:rPr lang="en-US" sz="2000" dirty="0">
                <a:solidFill>
                  <a:srgbClr val="222222"/>
                </a:solidFill>
                <a:latin typeface="Times New Roman" panose="02020603050405020304" pitchFamily="18" charset="0"/>
                <a:cs typeface="Times New Roman" panose="02020603050405020304" pitchFamily="18" charset="0"/>
              </a:rPr>
              <a:t>to enhance adherence to eHealth interventions. </a:t>
            </a:r>
            <a:r>
              <a:rPr lang="en-US" sz="2000" i="1" dirty="0">
                <a:solidFill>
                  <a:srgbClr val="222222"/>
                </a:solidFill>
                <a:latin typeface="Times New Roman" panose="02020603050405020304" pitchFamily="18" charset="0"/>
                <a:cs typeface="Times New Roman" panose="02020603050405020304" pitchFamily="18" charset="0"/>
              </a:rPr>
              <a:t>Journal of medical Internet research</a:t>
            </a:r>
            <a:r>
              <a:rPr lang="en-US" sz="2000" dirty="0">
                <a:solidFill>
                  <a:srgbClr val="222222"/>
                </a:solidFill>
                <a:latin typeface="Times New Roman" panose="02020603050405020304" pitchFamily="18" charset="0"/>
                <a:cs typeface="Times New Roman" panose="02020603050405020304" pitchFamily="18" charset="0"/>
              </a:rPr>
              <a:t>, </a:t>
            </a:r>
            <a:r>
              <a:rPr lang="en-US" sz="2000" i="1" dirty="0">
                <a:solidFill>
                  <a:srgbClr val="222222"/>
                </a:solidFill>
                <a:latin typeface="Times New Roman" panose="02020603050405020304" pitchFamily="18" charset="0"/>
                <a:cs typeface="Times New Roman" panose="02020603050405020304" pitchFamily="18" charset="0"/>
              </a:rPr>
              <a:t>13</a:t>
            </a:r>
            <a:r>
              <a:rPr lang="en-US" sz="2000" dirty="0">
                <a:solidFill>
                  <a:srgbClr val="222222"/>
                </a:solidFill>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8C0022FC-62E5-47F4-A590-AB3BE0F461E8}"/>
              </a:ext>
            </a:extLst>
          </p:cNvPr>
          <p:cNvSpPr/>
          <p:nvPr/>
        </p:nvSpPr>
        <p:spPr>
          <a:xfrm>
            <a:off x="31443974" y="28793504"/>
            <a:ext cx="12491974" cy="1036898"/>
          </a:xfrm>
          <a:prstGeom prst="rect">
            <a:avLst/>
          </a:prstGeom>
        </p:spPr>
        <p:txBody>
          <a:bodyPr wrap="square">
            <a:spAutoFit/>
          </a:bodyPr>
          <a:lstStyle/>
          <a:p>
            <a:r>
              <a:rPr lang="en-US" sz="2000" dirty="0">
                <a:solidFill>
                  <a:srgbClr val="222222"/>
                </a:solidFill>
                <a:latin typeface="Times New Roman" panose="02020603050405020304" pitchFamily="18" charset="0"/>
                <a:cs typeface="Times New Roman" panose="02020603050405020304" pitchFamily="18" charset="0"/>
              </a:rPr>
              <a:t>1. Ahern, E., Kinsella, S., &amp; </a:t>
            </a:r>
            <a:r>
              <a:rPr lang="en-US" sz="2000" dirty="0" err="1">
                <a:solidFill>
                  <a:srgbClr val="222222"/>
                </a:solidFill>
                <a:latin typeface="Times New Roman" panose="02020603050405020304" pitchFamily="18" charset="0"/>
                <a:cs typeface="Times New Roman" panose="02020603050405020304" pitchFamily="18" charset="0"/>
              </a:rPr>
              <a:t>Semkovska</a:t>
            </a:r>
            <a:r>
              <a:rPr lang="en-US" sz="2000" dirty="0">
                <a:solidFill>
                  <a:srgbClr val="222222"/>
                </a:solidFill>
                <a:latin typeface="Times New Roman" panose="02020603050405020304" pitchFamily="18" charset="0"/>
                <a:cs typeface="Times New Roman" panose="02020603050405020304" pitchFamily="18" charset="0"/>
              </a:rPr>
              <a:t>, M. (2018). Clinical efficacy and economic evaluation of online cognitive behavioral therapy for major depressive disorder: A systematic review and meta-analysis. </a:t>
            </a:r>
            <a:r>
              <a:rPr lang="en-US" sz="2000" i="1" dirty="0">
                <a:solidFill>
                  <a:srgbClr val="222222"/>
                </a:solidFill>
                <a:latin typeface="Times New Roman" panose="02020603050405020304" pitchFamily="18" charset="0"/>
                <a:cs typeface="Times New Roman" panose="02020603050405020304" pitchFamily="18" charset="0"/>
              </a:rPr>
              <a:t>Expert Review of Pharmacoeconomics &amp; Outcomes Research</a:t>
            </a:r>
            <a:r>
              <a:rPr lang="en-US" sz="2000" dirty="0">
                <a:solidFill>
                  <a:srgbClr val="222222"/>
                </a:solidFill>
                <a:latin typeface="Times New Roman" panose="02020603050405020304" pitchFamily="18" charset="0"/>
                <a:cs typeface="Times New Roman" panose="02020603050405020304" pitchFamily="18" charset="0"/>
              </a:rPr>
              <a:t>, </a:t>
            </a:r>
            <a:r>
              <a:rPr lang="en-US" sz="2000" i="1" dirty="0">
                <a:solidFill>
                  <a:srgbClr val="222222"/>
                </a:solidFill>
                <a:latin typeface="Times New Roman" panose="02020603050405020304" pitchFamily="18" charset="0"/>
                <a:cs typeface="Times New Roman" panose="02020603050405020304" pitchFamily="18" charset="0"/>
              </a:rPr>
              <a:t>18</a:t>
            </a:r>
            <a:r>
              <a:rPr lang="en-US" sz="2000" dirty="0">
                <a:solidFill>
                  <a:srgbClr val="222222"/>
                </a:solidFill>
                <a:latin typeface="Times New Roman" panose="02020603050405020304" pitchFamily="18" charset="0"/>
                <a:cs typeface="Times New Roman" panose="02020603050405020304" pitchFamily="18" charset="0"/>
              </a:rPr>
              <a:t>(1), 25-41.</a:t>
            </a: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CB81A4A0-6942-406E-BC5E-42F78C146CF4}"/>
              </a:ext>
            </a:extLst>
          </p:cNvPr>
          <p:cNvSpPr/>
          <p:nvPr/>
        </p:nvSpPr>
        <p:spPr>
          <a:xfrm>
            <a:off x="34829990" y="31525874"/>
            <a:ext cx="8796511" cy="369332"/>
          </a:xfrm>
          <a:prstGeom prst="rect">
            <a:avLst/>
          </a:prstGeom>
        </p:spPr>
        <p:txBody>
          <a:bodyPr wrap="none">
            <a:spAutoFit/>
          </a:bodyPr>
          <a:lstStyle/>
          <a:p>
            <a:r>
              <a:rPr lang="en-US" dirty="0"/>
              <a:t>Funding: This study is supported by Meru Health. ClinicalTrials.gov Identifier: NCT03652948.</a:t>
            </a:r>
          </a:p>
        </p:txBody>
      </p:sp>
      <p:grpSp>
        <p:nvGrpSpPr>
          <p:cNvPr id="110" name="Group 109">
            <a:extLst>
              <a:ext uri="{FF2B5EF4-FFF2-40B4-BE49-F238E27FC236}">
                <a16:creationId xmlns:a16="http://schemas.microsoft.com/office/drawing/2014/main" id="{43AFF1AE-B091-444C-8E7A-941043C8139A}"/>
              </a:ext>
            </a:extLst>
          </p:cNvPr>
          <p:cNvGrpSpPr/>
          <p:nvPr/>
        </p:nvGrpSpPr>
        <p:grpSpPr>
          <a:xfrm>
            <a:off x="365627" y="16835184"/>
            <a:ext cx="13859673" cy="1221571"/>
            <a:chOff x="489201" y="18180939"/>
            <a:chExt cx="13859673" cy="1221571"/>
          </a:xfrm>
        </p:grpSpPr>
        <p:sp>
          <p:nvSpPr>
            <p:cNvPr id="111" name="Parallelogram 110">
              <a:extLst>
                <a:ext uri="{FF2B5EF4-FFF2-40B4-BE49-F238E27FC236}">
                  <a16:creationId xmlns:a16="http://schemas.microsoft.com/office/drawing/2014/main" id="{6A1B8BD5-81DA-48A3-AA21-B4566F38A236}"/>
                </a:ext>
              </a:extLst>
            </p:cNvPr>
            <p:cNvSpPr/>
            <p:nvPr/>
          </p:nvSpPr>
          <p:spPr>
            <a:xfrm flipH="1">
              <a:off x="489201" y="18226680"/>
              <a:ext cx="940560" cy="1175830"/>
            </a:xfrm>
            <a:prstGeom prst="parallelogram">
              <a:avLst>
                <a:gd name="adj" fmla="val 62627"/>
              </a:avLst>
            </a:prstGeom>
            <a:solidFill>
              <a:srgbClr val="00CC6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3" name="Parallelogram 112">
              <a:extLst>
                <a:ext uri="{FF2B5EF4-FFF2-40B4-BE49-F238E27FC236}">
                  <a16:creationId xmlns:a16="http://schemas.microsoft.com/office/drawing/2014/main" id="{ED3FBF23-5417-4093-83F7-E6252E172105}"/>
                </a:ext>
              </a:extLst>
            </p:cNvPr>
            <p:cNvSpPr/>
            <p:nvPr/>
          </p:nvSpPr>
          <p:spPr>
            <a:xfrm flipH="1">
              <a:off x="923745" y="18226680"/>
              <a:ext cx="940560" cy="1175830"/>
            </a:xfrm>
            <a:prstGeom prst="parallelogram">
              <a:avLst>
                <a:gd name="adj" fmla="val 62627"/>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16" name="Group 115">
              <a:extLst>
                <a:ext uri="{FF2B5EF4-FFF2-40B4-BE49-F238E27FC236}">
                  <a16:creationId xmlns:a16="http://schemas.microsoft.com/office/drawing/2014/main" id="{5088B403-2074-4727-B5D5-61B2C857487B}"/>
                </a:ext>
              </a:extLst>
            </p:cNvPr>
            <p:cNvGrpSpPr/>
            <p:nvPr/>
          </p:nvGrpSpPr>
          <p:grpSpPr>
            <a:xfrm>
              <a:off x="1500121" y="18180939"/>
              <a:ext cx="12848753" cy="1200062"/>
              <a:chOff x="1594768" y="18227593"/>
              <a:chExt cx="12848753" cy="1200062"/>
            </a:xfrm>
          </p:grpSpPr>
          <p:sp>
            <p:nvSpPr>
              <p:cNvPr id="119" name="Parallelogram 118">
                <a:extLst>
                  <a:ext uri="{FF2B5EF4-FFF2-40B4-BE49-F238E27FC236}">
                    <a16:creationId xmlns:a16="http://schemas.microsoft.com/office/drawing/2014/main" id="{6AAFD809-0AB1-4DB6-A393-59FC3DE16999}"/>
                  </a:ext>
                </a:extLst>
              </p:cNvPr>
              <p:cNvSpPr/>
              <p:nvPr/>
            </p:nvSpPr>
            <p:spPr>
              <a:xfrm flipH="1">
                <a:off x="1594768" y="18247352"/>
                <a:ext cx="12207850" cy="1180303"/>
              </a:xfrm>
              <a:prstGeom prst="parallelogram">
                <a:avLst>
                  <a:gd name="adj" fmla="val 44549"/>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1" name="Rectangle 120">
                <a:extLst>
                  <a:ext uri="{FF2B5EF4-FFF2-40B4-BE49-F238E27FC236}">
                    <a16:creationId xmlns:a16="http://schemas.microsoft.com/office/drawing/2014/main" id="{BD347DE0-7E14-4AE6-913D-304D5C888899}"/>
                  </a:ext>
                </a:extLst>
              </p:cNvPr>
              <p:cNvSpPr/>
              <p:nvPr/>
            </p:nvSpPr>
            <p:spPr>
              <a:xfrm>
                <a:off x="7453265" y="18227593"/>
                <a:ext cx="6990256" cy="120006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8" name="Rectangle 117">
              <a:extLst>
                <a:ext uri="{FF2B5EF4-FFF2-40B4-BE49-F238E27FC236}">
                  <a16:creationId xmlns:a16="http://schemas.microsoft.com/office/drawing/2014/main" id="{F220F680-70DA-467B-B6AA-29DFB494B7AC}"/>
                </a:ext>
              </a:extLst>
            </p:cNvPr>
            <p:cNvSpPr/>
            <p:nvPr/>
          </p:nvSpPr>
          <p:spPr>
            <a:xfrm>
              <a:off x="2099737" y="18378736"/>
              <a:ext cx="2824812" cy="769441"/>
            </a:xfrm>
            <a:prstGeom prst="rect">
              <a:avLst/>
            </a:prstGeom>
          </p:spPr>
          <p:txBody>
            <a:bodyPr wrap="none">
              <a:spAutoFit/>
            </a:bodyPr>
            <a:lstStyle/>
            <a:p>
              <a:pPr algn="ctr"/>
              <a:r>
                <a:rPr lang="en-US" sz="4400" b="1" i="1" dirty="0">
                  <a:solidFill>
                    <a:schemeClr val="bg1"/>
                  </a:solidFill>
                  <a:latin typeface="Century Gothic" panose="020B0502020202020204" pitchFamily="34" charset="0"/>
                  <a:cs typeface="Times New Roman" pitchFamily="18" charset="0"/>
                </a:rPr>
                <a:t>METHODS</a:t>
              </a:r>
            </a:p>
          </p:txBody>
        </p:sp>
      </p:grpSp>
      <p:sp>
        <p:nvSpPr>
          <p:cNvPr id="165" name="Rectangle 164">
            <a:extLst>
              <a:ext uri="{FF2B5EF4-FFF2-40B4-BE49-F238E27FC236}">
                <a16:creationId xmlns:a16="http://schemas.microsoft.com/office/drawing/2014/main" id="{CD03F873-AEA3-41A5-B43D-A97037716A5D}"/>
              </a:ext>
            </a:extLst>
          </p:cNvPr>
          <p:cNvSpPr/>
          <p:nvPr/>
        </p:nvSpPr>
        <p:spPr>
          <a:xfrm>
            <a:off x="835616" y="26787488"/>
            <a:ext cx="13343871" cy="2144059"/>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6" name="Rectangle 165">
            <a:extLst>
              <a:ext uri="{FF2B5EF4-FFF2-40B4-BE49-F238E27FC236}">
                <a16:creationId xmlns:a16="http://schemas.microsoft.com/office/drawing/2014/main" id="{61D63526-0874-4575-BF17-70B705BB6FCC}"/>
              </a:ext>
            </a:extLst>
          </p:cNvPr>
          <p:cNvSpPr/>
          <p:nvPr/>
        </p:nvSpPr>
        <p:spPr>
          <a:xfrm>
            <a:off x="830814" y="31381056"/>
            <a:ext cx="13343871" cy="1317848"/>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7" name="Rectangle 166">
            <a:extLst>
              <a:ext uri="{FF2B5EF4-FFF2-40B4-BE49-F238E27FC236}">
                <a16:creationId xmlns:a16="http://schemas.microsoft.com/office/drawing/2014/main" id="{09CFD466-1454-48F6-8BC0-50DF85B8FC7C}"/>
              </a:ext>
            </a:extLst>
          </p:cNvPr>
          <p:cNvSpPr/>
          <p:nvPr/>
        </p:nvSpPr>
        <p:spPr>
          <a:xfrm>
            <a:off x="7025858" y="22154101"/>
            <a:ext cx="7153630" cy="390646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8" name="Rectangle 167">
            <a:extLst>
              <a:ext uri="{FF2B5EF4-FFF2-40B4-BE49-F238E27FC236}">
                <a16:creationId xmlns:a16="http://schemas.microsoft.com/office/drawing/2014/main" id="{4D105582-20B1-4E92-B9E6-698AB9F16546}"/>
              </a:ext>
            </a:extLst>
          </p:cNvPr>
          <p:cNvSpPr/>
          <p:nvPr/>
        </p:nvSpPr>
        <p:spPr>
          <a:xfrm>
            <a:off x="9567178" y="28036649"/>
            <a:ext cx="4943791" cy="246221"/>
          </a:xfrm>
          <a:prstGeom prst="rect">
            <a:avLst/>
          </a:prstGeom>
        </p:spPr>
        <p:txBody>
          <a:bodyPr wrap="square">
            <a:spAutoFit/>
          </a:bodyPr>
          <a:lstStyle/>
          <a:p>
            <a:pPr algn="ctr"/>
            <a:r>
              <a:rPr lang="en-US" sz="1000" dirty="0">
                <a:solidFill>
                  <a:schemeClr val="bg1"/>
                </a:solidFill>
                <a:latin typeface="Times New Roman" pitchFamily="18" charset="0"/>
                <a:cs typeface="Times New Roman" pitchFamily="18" charset="0"/>
              </a:rPr>
              <a:t>Introduction</a:t>
            </a:r>
          </a:p>
        </p:txBody>
      </p:sp>
      <p:sp>
        <p:nvSpPr>
          <p:cNvPr id="169" name="TextBox 168">
            <a:extLst>
              <a:ext uri="{FF2B5EF4-FFF2-40B4-BE49-F238E27FC236}">
                <a16:creationId xmlns:a16="http://schemas.microsoft.com/office/drawing/2014/main" id="{31AD81A8-E6BF-4078-BCD6-B50A5AA4533A}"/>
              </a:ext>
            </a:extLst>
          </p:cNvPr>
          <p:cNvSpPr txBox="1"/>
          <p:nvPr/>
        </p:nvSpPr>
        <p:spPr>
          <a:xfrm>
            <a:off x="6193866" y="21259995"/>
            <a:ext cx="1685546" cy="646331"/>
          </a:xfrm>
          <a:prstGeom prst="rect">
            <a:avLst/>
          </a:prstGeom>
          <a:noFill/>
        </p:spPr>
        <p:txBody>
          <a:bodyPr wrap="square" rtlCol="0">
            <a:spAutoFit/>
          </a:bodyPr>
          <a:lstStyle/>
          <a:p>
            <a:pPr algn="ctr"/>
            <a:r>
              <a:rPr lang="en-US" sz="3600" b="1" dirty="0">
                <a:solidFill>
                  <a:schemeClr val="bg1"/>
                </a:solidFill>
                <a:latin typeface="Georgia" panose="02040502050405020303" pitchFamily="18" charset="0"/>
                <a:cs typeface="Times New Roman" panose="02020603050405020304" pitchFamily="18" charset="0"/>
              </a:rPr>
              <a:t> $66k</a:t>
            </a:r>
          </a:p>
        </p:txBody>
      </p:sp>
      <p:sp>
        <p:nvSpPr>
          <p:cNvPr id="170" name="TextBox 169">
            <a:extLst>
              <a:ext uri="{FF2B5EF4-FFF2-40B4-BE49-F238E27FC236}">
                <a16:creationId xmlns:a16="http://schemas.microsoft.com/office/drawing/2014/main" id="{6757F71A-7EE4-4E86-B11C-0E872AAA996D}"/>
              </a:ext>
            </a:extLst>
          </p:cNvPr>
          <p:cNvSpPr txBox="1"/>
          <p:nvPr/>
        </p:nvSpPr>
        <p:spPr>
          <a:xfrm>
            <a:off x="8943614" y="21207251"/>
            <a:ext cx="3255864" cy="646331"/>
          </a:xfrm>
          <a:prstGeom prst="rect">
            <a:avLst/>
          </a:prstGeom>
          <a:noFill/>
        </p:spPr>
        <p:txBody>
          <a:bodyPr wrap="square" rtlCol="0">
            <a:spAutoFit/>
          </a:bodyPr>
          <a:lstStyle/>
          <a:p>
            <a:pPr algn="ctr"/>
            <a:r>
              <a:rPr lang="en-US" sz="3600" b="1" dirty="0">
                <a:solidFill>
                  <a:schemeClr val="bg1"/>
                </a:solidFill>
                <a:latin typeface="Georgia" panose="02040502050405020303" pitchFamily="18" charset="0"/>
                <a:cs typeface="Times New Roman" panose="02020603050405020304" pitchFamily="18" charset="0"/>
              </a:rPr>
              <a:t> $161,280</a:t>
            </a:r>
          </a:p>
        </p:txBody>
      </p:sp>
      <p:sp>
        <p:nvSpPr>
          <p:cNvPr id="171" name="Rectangle: Rounded Corners 170">
            <a:extLst>
              <a:ext uri="{FF2B5EF4-FFF2-40B4-BE49-F238E27FC236}">
                <a16:creationId xmlns:a16="http://schemas.microsoft.com/office/drawing/2014/main" id="{DBFB5BFA-710D-419B-9092-EA0C58747A2B}"/>
              </a:ext>
            </a:extLst>
          </p:cNvPr>
          <p:cNvSpPr/>
          <p:nvPr/>
        </p:nvSpPr>
        <p:spPr>
          <a:xfrm>
            <a:off x="7025858" y="22135051"/>
            <a:ext cx="6882467" cy="4235343"/>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dirty="0">
                <a:solidFill>
                  <a:srgbClr val="0070C0"/>
                </a:solidFill>
                <a:latin typeface="Century Gothic" panose="020B0502020202020204" pitchFamily="34" charset="0"/>
                <a:cs typeface="Times New Roman" panose="02020603050405020304" pitchFamily="18" charset="0"/>
              </a:rPr>
              <a:t>Exclusion Criteria</a:t>
            </a:r>
          </a:p>
          <a:p>
            <a:pPr marL="228600" indent="-228600">
              <a:buFont typeface="Arial" panose="020B0604020202020204" pitchFamily="34" charset="0"/>
              <a:buChar char="•"/>
            </a:pPr>
            <a:r>
              <a:rPr lang="en-US" sz="3000" dirty="0">
                <a:solidFill>
                  <a:schemeClr val="tx1">
                    <a:lumMod val="50000"/>
                    <a:lumOff val="50000"/>
                  </a:schemeClr>
                </a:solidFill>
                <a:latin typeface="Times New Roman" panose="02020603050405020304" pitchFamily="18" charset="0"/>
                <a:cs typeface="Times New Roman" panose="02020603050405020304" pitchFamily="18" charset="0"/>
              </a:rPr>
              <a:t>Participants with cognitive impairments, frequent alcohol use, and psychotic symptoms</a:t>
            </a:r>
          </a:p>
          <a:p>
            <a:pPr marL="228600" indent="-228600">
              <a:buFont typeface="Arial" panose="020B0604020202020204" pitchFamily="34" charset="0"/>
              <a:buChar char="•"/>
            </a:pPr>
            <a:r>
              <a:rPr lang="en-US" sz="3000" dirty="0">
                <a:solidFill>
                  <a:schemeClr val="tx1">
                    <a:lumMod val="50000"/>
                    <a:lumOff val="50000"/>
                  </a:schemeClr>
                </a:solidFill>
                <a:latin typeface="Times New Roman" panose="02020603050405020304" pitchFamily="18" charset="0"/>
                <a:cs typeface="Times New Roman" panose="02020603050405020304" pitchFamily="18" charset="0"/>
              </a:rPr>
              <a:t>Concurrent psychotherapy or not on stable dose of psychotropic medication </a:t>
            </a:r>
          </a:p>
          <a:p>
            <a:pPr marL="228600" indent="-228600">
              <a:buFont typeface="Arial" panose="020B0604020202020204" pitchFamily="34" charset="0"/>
              <a:buChar char="•"/>
            </a:pPr>
            <a:r>
              <a:rPr lang="en-US" sz="3000" dirty="0">
                <a:solidFill>
                  <a:schemeClr val="tx1">
                    <a:lumMod val="50000"/>
                    <a:lumOff val="50000"/>
                  </a:schemeClr>
                </a:solidFill>
                <a:latin typeface="Times New Roman" panose="02020603050405020304" pitchFamily="18" charset="0"/>
                <a:cs typeface="Times New Roman" panose="02020603050405020304" pitchFamily="18" charset="0"/>
              </a:rPr>
              <a:t>Active suicide ideation with intent and/or plan</a:t>
            </a:r>
          </a:p>
        </p:txBody>
      </p:sp>
      <p:sp>
        <p:nvSpPr>
          <p:cNvPr id="172" name="Rectangle: Rounded Corners 171">
            <a:extLst>
              <a:ext uri="{FF2B5EF4-FFF2-40B4-BE49-F238E27FC236}">
                <a16:creationId xmlns:a16="http://schemas.microsoft.com/office/drawing/2014/main" id="{D90D3D9F-BC27-4B6C-BFB8-A9A4362E7B0E}"/>
              </a:ext>
            </a:extLst>
          </p:cNvPr>
          <p:cNvSpPr/>
          <p:nvPr/>
        </p:nvSpPr>
        <p:spPr>
          <a:xfrm>
            <a:off x="1262999" y="26820555"/>
            <a:ext cx="12531698" cy="2222309"/>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lumMod val="65000"/>
                    <a:lumOff val="35000"/>
                  </a:schemeClr>
                </a:solidFill>
                <a:latin typeface="Century Gothic" panose="020B0502020202020204" pitchFamily="34" charset="0"/>
                <a:cs typeface="Times New Roman" panose="02020603050405020304" pitchFamily="18" charset="0"/>
              </a:rPr>
              <a:t>Participants were scheduled for an in-person clinical interview and completed depression measures, anxiety measures, Mini International Neuropsychiatric Interview (M.I.N.I.-7), and the Mobile Device Proficiency Questionnaire (MDPQ) at baseline. </a:t>
            </a:r>
          </a:p>
        </p:txBody>
      </p:sp>
      <p:cxnSp>
        <p:nvCxnSpPr>
          <p:cNvPr id="173" name="Connector: Elbow 172">
            <a:extLst>
              <a:ext uri="{FF2B5EF4-FFF2-40B4-BE49-F238E27FC236}">
                <a16:creationId xmlns:a16="http://schemas.microsoft.com/office/drawing/2014/main" id="{3B55CA79-46E3-4F3B-BD52-41A61CB26CD8}"/>
              </a:ext>
            </a:extLst>
          </p:cNvPr>
          <p:cNvCxnSpPr>
            <a:cxnSpLocks/>
          </p:cNvCxnSpPr>
          <p:nvPr/>
        </p:nvCxnSpPr>
        <p:spPr>
          <a:xfrm rot="16200000" flipH="1">
            <a:off x="8109267" y="19422632"/>
            <a:ext cx="1828800" cy="3657600"/>
          </a:xfrm>
          <a:prstGeom prst="bentConnector3">
            <a:avLst>
              <a:gd name="adj1" fmla="val 50000"/>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74" name="Connector: Elbow 173">
            <a:extLst>
              <a:ext uri="{FF2B5EF4-FFF2-40B4-BE49-F238E27FC236}">
                <a16:creationId xmlns:a16="http://schemas.microsoft.com/office/drawing/2014/main" id="{67A16861-CAEA-46D8-A1D8-4BFF38583874}"/>
              </a:ext>
            </a:extLst>
          </p:cNvPr>
          <p:cNvCxnSpPr>
            <a:cxnSpLocks/>
          </p:cNvCxnSpPr>
          <p:nvPr/>
        </p:nvCxnSpPr>
        <p:spPr>
          <a:xfrm rot="5400000">
            <a:off x="4448444" y="19420320"/>
            <a:ext cx="1828800" cy="3657600"/>
          </a:xfrm>
          <a:prstGeom prst="bentConnector3">
            <a:avLst>
              <a:gd name="adj1" fmla="val 50000"/>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77628945-D25D-4FE6-B8FD-E9B1574FC5A5}"/>
              </a:ext>
            </a:extLst>
          </p:cNvPr>
          <p:cNvCxnSpPr>
            <a:cxnSpLocks/>
          </p:cNvCxnSpPr>
          <p:nvPr/>
        </p:nvCxnSpPr>
        <p:spPr>
          <a:xfrm>
            <a:off x="7452648" y="28946342"/>
            <a:ext cx="0" cy="682108"/>
          </a:xfrm>
          <a:prstGeom prst="straightConnector1">
            <a:avLst/>
          </a:prstGeom>
          <a:ln w="38100">
            <a:miter lim="800000"/>
            <a:headEnd type="none"/>
            <a:tailEnd type="triangle" w="lg" len="med"/>
          </a:ln>
        </p:spPr>
        <p:style>
          <a:lnRef idx="3">
            <a:schemeClr val="dk1"/>
          </a:lnRef>
          <a:fillRef idx="0">
            <a:schemeClr val="dk1"/>
          </a:fillRef>
          <a:effectRef idx="2">
            <a:schemeClr val="dk1"/>
          </a:effectRef>
          <a:fontRef idx="minor">
            <a:schemeClr val="tx1"/>
          </a:fontRef>
        </p:style>
      </p:cxnSp>
      <p:cxnSp>
        <p:nvCxnSpPr>
          <p:cNvPr id="176" name="Straight Arrow Connector 175">
            <a:extLst>
              <a:ext uri="{FF2B5EF4-FFF2-40B4-BE49-F238E27FC236}">
                <a16:creationId xmlns:a16="http://schemas.microsoft.com/office/drawing/2014/main" id="{0658461E-F5DF-4B27-AA67-9A26448D82FB}"/>
              </a:ext>
            </a:extLst>
          </p:cNvPr>
          <p:cNvCxnSpPr>
            <a:cxnSpLocks/>
          </p:cNvCxnSpPr>
          <p:nvPr/>
        </p:nvCxnSpPr>
        <p:spPr>
          <a:xfrm>
            <a:off x="7452648" y="30539440"/>
            <a:ext cx="0" cy="762399"/>
          </a:xfrm>
          <a:prstGeom prst="straightConnector1">
            <a:avLst/>
          </a:prstGeom>
          <a:ln w="38100">
            <a:miter lim="800000"/>
            <a:headEnd type="none"/>
            <a:tailEnd type="triangle" w="lg" len="med"/>
          </a:ln>
        </p:spPr>
        <p:style>
          <a:lnRef idx="3">
            <a:schemeClr val="dk1"/>
          </a:lnRef>
          <a:fillRef idx="0">
            <a:schemeClr val="dk1"/>
          </a:fillRef>
          <a:effectRef idx="2">
            <a:schemeClr val="dk1"/>
          </a:effectRef>
          <a:fontRef idx="minor">
            <a:schemeClr val="tx1"/>
          </a:fontRef>
        </p:style>
      </p:cxnSp>
      <p:sp>
        <p:nvSpPr>
          <p:cNvPr id="177" name="Half Frame 176">
            <a:extLst>
              <a:ext uri="{FF2B5EF4-FFF2-40B4-BE49-F238E27FC236}">
                <a16:creationId xmlns:a16="http://schemas.microsoft.com/office/drawing/2014/main" id="{34EC87B6-A56B-4B51-9E7F-0A412BECABB2}"/>
              </a:ext>
            </a:extLst>
          </p:cNvPr>
          <p:cNvSpPr/>
          <p:nvPr/>
        </p:nvSpPr>
        <p:spPr>
          <a:xfrm rot="10800000">
            <a:off x="13440804" y="25392016"/>
            <a:ext cx="738683" cy="644741"/>
          </a:xfrm>
          <a:prstGeom prst="halfFram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8" name="Half Frame 177">
            <a:extLst>
              <a:ext uri="{FF2B5EF4-FFF2-40B4-BE49-F238E27FC236}">
                <a16:creationId xmlns:a16="http://schemas.microsoft.com/office/drawing/2014/main" id="{C25057E2-9487-4145-A996-2C751C58B53E}"/>
              </a:ext>
            </a:extLst>
          </p:cNvPr>
          <p:cNvSpPr/>
          <p:nvPr/>
        </p:nvSpPr>
        <p:spPr>
          <a:xfrm rot="10800000" flipH="1" flipV="1">
            <a:off x="6989544" y="22125998"/>
            <a:ext cx="594864" cy="1911292"/>
          </a:xfrm>
          <a:prstGeom prst="halfFrame">
            <a:avLst/>
          </a:prstGeom>
          <a:solidFill>
            <a:srgbClr val="99CCFF"/>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9" name="Rectangle 178">
            <a:extLst>
              <a:ext uri="{FF2B5EF4-FFF2-40B4-BE49-F238E27FC236}">
                <a16:creationId xmlns:a16="http://schemas.microsoft.com/office/drawing/2014/main" id="{EB8EA9BC-A12D-4F44-867E-9AD3ABFA2271}"/>
              </a:ext>
            </a:extLst>
          </p:cNvPr>
          <p:cNvSpPr/>
          <p:nvPr/>
        </p:nvSpPr>
        <p:spPr>
          <a:xfrm>
            <a:off x="835617" y="22154101"/>
            <a:ext cx="5731002" cy="390646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0" name="Rectangle: Rounded Corners 179">
            <a:extLst>
              <a:ext uri="{FF2B5EF4-FFF2-40B4-BE49-F238E27FC236}">
                <a16:creationId xmlns:a16="http://schemas.microsoft.com/office/drawing/2014/main" id="{06CDA239-0CA6-4E7B-8B61-BD0A77B427CF}"/>
              </a:ext>
            </a:extLst>
          </p:cNvPr>
          <p:cNvSpPr/>
          <p:nvPr/>
        </p:nvSpPr>
        <p:spPr>
          <a:xfrm>
            <a:off x="835617" y="21963601"/>
            <a:ext cx="5640381" cy="4235343"/>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dirty="0">
                <a:solidFill>
                  <a:srgbClr val="0070C0"/>
                </a:solidFill>
                <a:latin typeface="Century Gothic" panose="020B0502020202020204" pitchFamily="34" charset="0"/>
                <a:cs typeface="Times New Roman" panose="02020603050405020304" pitchFamily="18" charset="0"/>
              </a:rPr>
              <a:t>Inclusion Criteria</a:t>
            </a:r>
          </a:p>
          <a:p>
            <a:pPr marL="228600" indent="-228600">
              <a:buFont typeface="Arial" panose="020B0604020202020204" pitchFamily="34" charset="0"/>
              <a:buChar char="•"/>
            </a:pPr>
            <a:r>
              <a:rPr lang="en-US" sz="3000" dirty="0">
                <a:solidFill>
                  <a:schemeClr val="tx1">
                    <a:lumMod val="50000"/>
                    <a:lumOff val="50000"/>
                  </a:schemeClr>
                </a:solidFill>
                <a:latin typeface="Times New Roman" panose="02020603050405020304" pitchFamily="18" charset="0"/>
                <a:cs typeface="Times New Roman" panose="02020603050405020304" pitchFamily="18" charset="0"/>
              </a:rPr>
              <a:t>Participants aged 40 years or older</a:t>
            </a:r>
          </a:p>
          <a:p>
            <a:pPr marL="228600" indent="-228600">
              <a:buFont typeface="Arial" panose="020B0604020202020204" pitchFamily="34" charset="0"/>
              <a:buChar char="•"/>
            </a:pPr>
            <a:r>
              <a:rPr lang="en-US" sz="3000" dirty="0">
                <a:solidFill>
                  <a:schemeClr val="tx1">
                    <a:lumMod val="50000"/>
                    <a:lumOff val="50000"/>
                  </a:schemeClr>
                </a:solidFill>
                <a:latin typeface="Times New Roman" panose="02020603050405020304" pitchFamily="18" charset="0"/>
                <a:cs typeface="Times New Roman" panose="02020603050405020304" pitchFamily="18" charset="0"/>
              </a:rPr>
              <a:t>Have a mobile device</a:t>
            </a:r>
          </a:p>
          <a:p>
            <a:pPr marL="228600" indent="-228600">
              <a:buFont typeface="Arial" panose="020B0604020202020204" pitchFamily="34" charset="0"/>
              <a:buChar char="•"/>
            </a:pPr>
            <a:r>
              <a:rPr lang="en-US" sz="3000" dirty="0">
                <a:solidFill>
                  <a:schemeClr val="tx1">
                    <a:lumMod val="50000"/>
                    <a:lumOff val="50000"/>
                  </a:schemeClr>
                </a:solidFill>
                <a:latin typeface="Times New Roman" panose="02020603050405020304" pitchFamily="18" charset="0"/>
                <a:cs typeface="Times New Roman" panose="02020603050405020304" pitchFamily="18" charset="0"/>
              </a:rPr>
              <a:t>Lived in California</a:t>
            </a:r>
          </a:p>
          <a:p>
            <a:pPr marL="228600" indent="-228600">
              <a:buFont typeface="Arial" panose="020B0604020202020204" pitchFamily="34" charset="0"/>
              <a:buChar char="•"/>
            </a:pPr>
            <a:r>
              <a:rPr lang="en-US" sz="3000" dirty="0">
                <a:solidFill>
                  <a:schemeClr val="tx1">
                    <a:lumMod val="50000"/>
                    <a:lumOff val="50000"/>
                  </a:schemeClr>
                </a:solidFill>
                <a:latin typeface="Times New Roman" panose="02020603050405020304" pitchFamily="18" charset="0"/>
                <a:cs typeface="Times New Roman" panose="02020603050405020304" pitchFamily="18" charset="0"/>
              </a:rPr>
              <a:t>Had moderate depressive symptoms PHQ-9 ≥ 10</a:t>
            </a:r>
          </a:p>
        </p:txBody>
      </p:sp>
      <p:sp>
        <p:nvSpPr>
          <p:cNvPr id="181" name="Half Frame 180">
            <a:extLst>
              <a:ext uri="{FF2B5EF4-FFF2-40B4-BE49-F238E27FC236}">
                <a16:creationId xmlns:a16="http://schemas.microsoft.com/office/drawing/2014/main" id="{9F57D88B-ED5E-465C-AB18-80789A36B972}"/>
              </a:ext>
            </a:extLst>
          </p:cNvPr>
          <p:cNvSpPr/>
          <p:nvPr/>
        </p:nvSpPr>
        <p:spPr>
          <a:xfrm rot="10800000">
            <a:off x="5863211" y="25392016"/>
            <a:ext cx="716335" cy="691682"/>
          </a:xfrm>
          <a:prstGeom prst="halfFram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2" name="Half Frame 181">
            <a:extLst>
              <a:ext uri="{FF2B5EF4-FFF2-40B4-BE49-F238E27FC236}">
                <a16:creationId xmlns:a16="http://schemas.microsoft.com/office/drawing/2014/main" id="{AD3A1190-6273-4A82-AC0E-E77B63FB6991}"/>
              </a:ext>
            </a:extLst>
          </p:cNvPr>
          <p:cNvSpPr/>
          <p:nvPr/>
        </p:nvSpPr>
        <p:spPr>
          <a:xfrm rot="10800000" flipH="1" flipV="1">
            <a:off x="799303" y="22125998"/>
            <a:ext cx="594864" cy="1911292"/>
          </a:xfrm>
          <a:prstGeom prst="halfFrame">
            <a:avLst/>
          </a:prstGeom>
          <a:solidFill>
            <a:srgbClr val="99CCFF"/>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3" name="Half Frame 182">
            <a:extLst>
              <a:ext uri="{FF2B5EF4-FFF2-40B4-BE49-F238E27FC236}">
                <a16:creationId xmlns:a16="http://schemas.microsoft.com/office/drawing/2014/main" id="{13961E9C-9471-4EEC-B618-5F98A5D7338F}"/>
              </a:ext>
            </a:extLst>
          </p:cNvPr>
          <p:cNvSpPr/>
          <p:nvPr/>
        </p:nvSpPr>
        <p:spPr>
          <a:xfrm rot="10800000">
            <a:off x="13297580" y="28228699"/>
            <a:ext cx="863538" cy="700754"/>
          </a:xfrm>
          <a:prstGeom prst="halfFram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4" name="Half Frame 183">
            <a:extLst>
              <a:ext uri="{FF2B5EF4-FFF2-40B4-BE49-F238E27FC236}">
                <a16:creationId xmlns:a16="http://schemas.microsoft.com/office/drawing/2014/main" id="{D2602E0D-2AA9-46BE-A8A5-CCC796FAA7F5}"/>
              </a:ext>
            </a:extLst>
          </p:cNvPr>
          <p:cNvSpPr/>
          <p:nvPr/>
        </p:nvSpPr>
        <p:spPr>
          <a:xfrm rot="10800000" flipH="1" flipV="1">
            <a:off x="835616" y="26771272"/>
            <a:ext cx="594864" cy="1911292"/>
          </a:xfrm>
          <a:prstGeom prst="halfFrame">
            <a:avLst/>
          </a:prstGeom>
          <a:solidFill>
            <a:srgbClr val="99CCFF"/>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6" name="Rectangle 185">
            <a:extLst>
              <a:ext uri="{FF2B5EF4-FFF2-40B4-BE49-F238E27FC236}">
                <a16:creationId xmlns:a16="http://schemas.microsoft.com/office/drawing/2014/main" id="{F6053609-0B42-470B-BCCE-9BECF1260EC7}"/>
              </a:ext>
            </a:extLst>
          </p:cNvPr>
          <p:cNvSpPr/>
          <p:nvPr/>
        </p:nvSpPr>
        <p:spPr>
          <a:xfrm>
            <a:off x="9486176" y="32630216"/>
            <a:ext cx="4943791" cy="246221"/>
          </a:xfrm>
          <a:prstGeom prst="rect">
            <a:avLst/>
          </a:prstGeom>
        </p:spPr>
        <p:txBody>
          <a:bodyPr wrap="square">
            <a:spAutoFit/>
          </a:bodyPr>
          <a:lstStyle/>
          <a:p>
            <a:pPr algn="ctr"/>
            <a:r>
              <a:rPr lang="en-US" sz="1000" dirty="0">
                <a:solidFill>
                  <a:schemeClr val="bg1"/>
                </a:solidFill>
                <a:latin typeface="Times New Roman" pitchFamily="18" charset="0"/>
                <a:cs typeface="Times New Roman" pitchFamily="18" charset="0"/>
              </a:rPr>
              <a:t>Introduction</a:t>
            </a:r>
          </a:p>
        </p:txBody>
      </p:sp>
      <p:sp>
        <p:nvSpPr>
          <p:cNvPr id="188" name="Rectangle: Rounded Corners 187">
            <a:extLst>
              <a:ext uri="{FF2B5EF4-FFF2-40B4-BE49-F238E27FC236}">
                <a16:creationId xmlns:a16="http://schemas.microsoft.com/office/drawing/2014/main" id="{7BA5E58E-3DE2-4D94-A080-329754E30591}"/>
              </a:ext>
            </a:extLst>
          </p:cNvPr>
          <p:cNvSpPr/>
          <p:nvPr/>
        </p:nvSpPr>
        <p:spPr>
          <a:xfrm>
            <a:off x="1181997" y="31449743"/>
            <a:ext cx="12531698" cy="1243777"/>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lumMod val="65000"/>
                    <a:lumOff val="35000"/>
                  </a:schemeClr>
                </a:solidFill>
                <a:latin typeface="Century Gothic" panose="020B0502020202020204" pitchFamily="34" charset="0"/>
                <a:cs typeface="Times New Roman" panose="02020603050405020304" pitchFamily="18" charset="0"/>
              </a:rPr>
              <a:t>Week 8 included post-treatment qualitative interview, depression measures, and anxiety measures.</a:t>
            </a:r>
          </a:p>
        </p:txBody>
      </p:sp>
      <p:sp>
        <p:nvSpPr>
          <p:cNvPr id="189" name="Half Frame 188">
            <a:extLst>
              <a:ext uri="{FF2B5EF4-FFF2-40B4-BE49-F238E27FC236}">
                <a16:creationId xmlns:a16="http://schemas.microsoft.com/office/drawing/2014/main" id="{C121F985-774C-4E50-ACD6-9EECA259F74E}"/>
              </a:ext>
            </a:extLst>
          </p:cNvPr>
          <p:cNvSpPr/>
          <p:nvPr/>
        </p:nvSpPr>
        <p:spPr>
          <a:xfrm rot="10800000">
            <a:off x="13306681" y="31992766"/>
            <a:ext cx="863538" cy="700754"/>
          </a:xfrm>
          <a:prstGeom prst="halfFram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0" name="Half Frame 189">
            <a:extLst>
              <a:ext uri="{FF2B5EF4-FFF2-40B4-BE49-F238E27FC236}">
                <a16:creationId xmlns:a16="http://schemas.microsoft.com/office/drawing/2014/main" id="{F6A1B637-AAE7-4B06-8D98-C94CEE7E3EAC}"/>
              </a:ext>
            </a:extLst>
          </p:cNvPr>
          <p:cNvSpPr/>
          <p:nvPr/>
        </p:nvSpPr>
        <p:spPr>
          <a:xfrm rot="10800000" flipH="1" flipV="1">
            <a:off x="754614" y="31364839"/>
            <a:ext cx="594864" cy="1334065"/>
          </a:xfrm>
          <a:prstGeom prst="halfFrame">
            <a:avLst/>
          </a:prstGeom>
          <a:solidFill>
            <a:srgbClr val="99CCFF"/>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1" name="Parallelogram 190">
            <a:extLst>
              <a:ext uri="{FF2B5EF4-FFF2-40B4-BE49-F238E27FC236}">
                <a16:creationId xmlns:a16="http://schemas.microsoft.com/office/drawing/2014/main" id="{1C996385-F572-4FE7-876B-665EAD2C57C6}"/>
              </a:ext>
            </a:extLst>
          </p:cNvPr>
          <p:cNvSpPr/>
          <p:nvPr/>
        </p:nvSpPr>
        <p:spPr>
          <a:xfrm flipH="1">
            <a:off x="512379" y="18936036"/>
            <a:ext cx="13624545" cy="1296021"/>
          </a:xfrm>
          <a:prstGeom prst="parallelogram">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0066CC"/>
                </a:solidFill>
              </a:rPr>
              <a:t>Interested participants were screened over the telephone to assess eligibility. </a:t>
            </a:r>
          </a:p>
        </p:txBody>
      </p:sp>
      <p:cxnSp>
        <p:nvCxnSpPr>
          <p:cNvPr id="192" name="Straight Arrow Connector 191">
            <a:extLst>
              <a:ext uri="{FF2B5EF4-FFF2-40B4-BE49-F238E27FC236}">
                <a16:creationId xmlns:a16="http://schemas.microsoft.com/office/drawing/2014/main" id="{2628E174-1A74-491B-8276-B466B8156C20}"/>
              </a:ext>
            </a:extLst>
          </p:cNvPr>
          <p:cNvCxnSpPr>
            <a:cxnSpLocks/>
          </p:cNvCxnSpPr>
          <p:nvPr/>
        </p:nvCxnSpPr>
        <p:spPr>
          <a:xfrm>
            <a:off x="3582098" y="26060561"/>
            <a:ext cx="0" cy="682108"/>
          </a:xfrm>
          <a:prstGeom prst="straightConnector1">
            <a:avLst/>
          </a:prstGeom>
          <a:ln w="38100">
            <a:miter lim="800000"/>
            <a:headEnd type="none"/>
            <a:tailEnd type="triangle" w="lg" len="med"/>
          </a:ln>
        </p:spPr>
        <p:style>
          <a:lnRef idx="3">
            <a:schemeClr val="dk1"/>
          </a:lnRef>
          <a:fillRef idx="0">
            <a:schemeClr val="dk1"/>
          </a:fillRef>
          <a:effectRef idx="2">
            <a:schemeClr val="dk1"/>
          </a:effectRef>
          <a:fontRef idx="minor">
            <a:schemeClr val="tx1"/>
          </a:fontRef>
        </p:style>
      </p:cxnSp>
      <p:sp>
        <p:nvSpPr>
          <p:cNvPr id="198" name="Rectangle 197">
            <a:extLst>
              <a:ext uri="{FF2B5EF4-FFF2-40B4-BE49-F238E27FC236}">
                <a16:creationId xmlns:a16="http://schemas.microsoft.com/office/drawing/2014/main" id="{815727E3-0473-48D7-9AB9-0890E1B945B3}"/>
              </a:ext>
            </a:extLst>
          </p:cNvPr>
          <p:cNvSpPr/>
          <p:nvPr/>
        </p:nvSpPr>
        <p:spPr>
          <a:xfrm>
            <a:off x="899686" y="29746654"/>
            <a:ext cx="13343871" cy="879789"/>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9" name="Rectangle 198">
            <a:extLst>
              <a:ext uri="{FF2B5EF4-FFF2-40B4-BE49-F238E27FC236}">
                <a16:creationId xmlns:a16="http://schemas.microsoft.com/office/drawing/2014/main" id="{AD1DECED-024F-40C3-B18E-692DC24D729B}"/>
              </a:ext>
            </a:extLst>
          </p:cNvPr>
          <p:cNvSpPr/>
          <p:nvPr/>
        </p:nvSpPr>
        <p:spPr>
          <a:xfrm>
            <a:off x="9555048" y="30995814"/>
            <a:ext cx="4943791" cy="246221"/>
          </a:xfrm>
          <a:prstGeom prst="rect">
            <a:avLst/>
          </a:prstGeom>
        </p:spPr>
        <p:txBody>
          <a:bodyPr wrap="square">
            <a:spAutoFit/>
          </a:bodyPr>
          <a:lstStyle/>
          <a:p>
            <a:pPr algn="ctr"/>
            <a:r>
              <a:rPr lang="en-US" sz="1000" dirty="0">
                <a:solidFill>
                  <a:schemeClr val="bg1"/>
                </a:solidFill>
                <a:latin typeface="Times New Roman" pitchFamily="18" charset="0"/>
                <a:cs typeface="Times New Roman" pitchFamily="18" charset="0"/>
              </a:rPr>
              <a:t>Introduction</a:t>
            </a:r>
          </a:p>
        </p:txBody>
      </p:sp>
      <p:sp>
        <p:nvSpPr>
          <p:cNvPr id="200" name="Rectangle: Rounded Corners 199">
            <a:extLst>
              <a:ext uri="{FF2B5EF4-FFF2-40B4-BE49-F238E27FC236}">
                <a16:creationId xmlns:a16="http://schemas.microsoft.com/office/drawing/2014/main" id="{1D0F4DE6-586D-4E84-999F-35580612AFF8}"/>
              </a:ext>
            </a:extLst>
          </p:cNvPr>
          <p:cNvSpPr/>
          <p:nvPr/>
        </p:nvSpPr>
        <p:spPr>
          <a:xfrm>
            <a:off x="1250869" y="29815341"/>
            <a:ext cx="12531698" cy="901397"/>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tx1">
                    <a:lumMod val="65000"/>
                    <a:lumOff val="35000"/>
                  </a:schemeClr>
                </a:solidFill>
                <a:latin typeface="Century Gothic" panose="020B0502020202020204" pitchFamily="34" charset="0"/>
                <a:cs typeface="Times New Roman" panose="02020603050405020304" pitchFamily="18" charset="0"/>
              </a:rPr>
              <a:t>Week 4 Assessments</a:t>
            </a:r>
          </a:p>
        </p:txBody>
      </p:sp>
      <p:sp>
        <p:nvSpPr>
          <p:cNvPr id="201" name="Half Frame 200">
            <a:extLst>
              <a:ext uri="{FF2B5EF4-FFF2-40B4-BE49-F238E27FC236}">
                <a16:creationId xmlns:a16="http://schemas.microsoft.com/office/drawing/2014/main" id="{6C739E50-8D72-4AC5-91CF-0F49D86F68B1}"/>
              </a:ext>
            </a:extLst>
          </p:cNvPr>
          <p:cNvSpPr/>
          <p:nvPr/>
        </p:nvSpPr>
        <p:spPr>
          <a:xfrm rot="10800000">
            <a:off x="13440805" y="29942833"/>
            <a:ext cx="798171" cy="683610"/>
          </a:xfrm>
          <a:prstGeom prst="halfFram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2" name="Half Frame 201">
            <a:extLst>
              <a:ext uri="{FF2B5EF4-FFF2-40B4-BE49-F238E27FC236}">
                <a16:creationId xmlns:a16="http://schemas.microsoft.com/office/drawing/2014/main" id="{7BA461F2-DDDF-4276-ABFE-4787E7B25F23}"/>
              </a:ext>
            </a:extLst>
          </p:cNvPr>
          <p:cNvSpPr/>
          <p:nvPr/>
        </p:nvSpPr>
        <p:spPr>
          <a:xfrm rot="10800000" flipH="1" flipV="1">
            <a:off x="823485" y="29730438"/>
            <a:ext cx="635989" cy="896006"/>
          </a:xfrm>
          <a:prstGeom prst="halfFrame">
            <a:avLst/>
          </a:prstGeom>
          <a:solidFill>
            <a:srgbClr val="99CCFF"/>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203" name="Chart 202">
            <a:extLst>
              <a:ext uri="{FF2B5EF4-FFF2-40B4-BE49-F238E27FC236}">
                <a16:creationId xmlns:a16="http://schemas.microsoft.com/office/drawing/2014/main" id="{F564773E-B2C1-4DF6-8772-2BEAE075AF93}"/>
              </a:ext>
            </a:extLst>
          </p:cNvPr>
          <p:cNvGraphicFramePr/>
          <p:nvPr>
            <p:extLst>
              <p:ext uri="{D42A27DB-BD31-4B8C-83A1-F6EECF244321}">
                <p14:modId xmlns:p14="http://schemas.microsoft.com/office/powerpoint/2010/main" val="2833489169"/>
              </p:ext>
            </p:extLst>
          </p:nvPr>
        </p:nvGraphicFramePr>
        <p:xfrm>
          <a:off x="16008684" y="5599686"/>
          <a:ext cx="12676531" cy="9335692"/>
        </p:xfrm>
        <a:graphic>
          <a:graphicData uri="http://schemas.openxmlformats.org/drawingml/2006/chart">
            <c:chart xmlns:c="http://schemas.openxmlformats.org/drawingml/2006/chart" xmlns:r="http://schemas.openxmlformats.org/officeDocument/2006/relationships" r:id="rId8"/>
          </a:graphicData>
        </a:graphic>
      </p:graphicFrame>
      <p:sp>
        <p:nvSpPr>
          <p:cNvPr id="204" name="Rectangle 203">
            <a:extLst>
              <a:ext uri="{FF2B5EF4-FFF2-40B4-BE49-F238E27FC236}">
                <a16:creationId xmlns:a16="http://schemas.microsoft.com/office/drawing/2014/main" id="{4F2C9CD7-0866-4B27-90A3-DACEBB82E63B}"/>
              </a:ext>
            </a:extLst>
          </p:cNvPr>
          <p:cNvSpPr/>
          <p:nvPr/>
        </p:nvSpPr>
        <p:spPr>
          <a:xfrm>
            <a:off x="16903290" y="19362039"/>
            <a:ext cx="12071753" cy="769441"/>
          </a:xfrm>
          <a:prstGeom prst="rect">
            <a:avLst/>
          </a:prstGeom>
          <a:solidFill>
            <a:schemeClr val="tx1">
              <a:lumMod val="85000"/>
              <a:lumOff val="15000"/>
            </a:schemeClr>
          </a:solidFill>
        </p:spPr>
        <p:txBody>
          <a:bodyPr wrap="square">
            <a:spAutoFit/>
          </a:bodyPr>
          <a:lstStyle/>
          <a:p>
            <a:pPr>
              <a:defRPr/>
            </a:pPr>
            <a:r>
              <a:rPr lang="en-US" sz="4400" b="1" dirty="0">
                <a:solidFill>
                  <a:schemeClr val="bg1">
                    <a:lumMod val="85000"/>
                  </a:schemeClr>
                </a:solidFill>
                <a:latin typeface="Century Gothic" panose="020B0502020202020204" pitchFamily="34" charset="0"/>
              </a:rPr>
              <a:t>Ethic/Racial Background</a:t>
            </a:r>
          </a:p>
        </p:txBody>
      </p:sp>
      <p:grpSp>
        <p:nvGrpSpPr>
          <p:cNvPr id="211" name="Group 210">
            <a:extLst>
              <a:ext uri="{FF2B5EF4-FFF2-40B4-BE49-F238E27FC236}">
                <a16:creationId xmlns:a16="http://schemas.microsoft.com/office/drawing/2014/main" id="{BB28EEA4-0855-4705-96C1-F0584BC64B64}"/>
              </a:ext>
            </a:extLst>
          </p:cNvPr>
          <p:cNvGrpSpPr/>
          <p:nvPr/>
        </p:nvGrpSpPr>
        <p:grpSpPr>
          <a:xfrm>
            <a:off x="19631237" y="17084781"/>
            <a:ext cx="9750205" cy="1963439"/>
            <a:chOff x="17693120" y="24616461"/>
            <a:chExt cx="12482321" cy="2750230"/>
          </a:xfrm>
        </p:grpSpPr>
        <mc:AlternateContent xmlns:mc="http://schemas.openxmlformats.org/markup-compatibility/2006" xmlns:cx1="http://schemas.microsoft.com/office/drawing/2015/9/8/chartex">
          <mc:Choice Requires="cx1">
            <p:graphicFrame>
              <p:nvGraphicFramePr>
                <p:cNvPr id="212" name="Chart 211">
                  <a:extLst>
                    <a:ext uri="{FF2B5EF4-FFF2-40B4-BE49-F238E27FC236}">
                      <a16:creationId xmlns:a16="http://schemas.microsoft.com/office/drawing/2014/main" id="{8067559B-5553-429A-A25D-0F697935699F}"/>
                    </a:ext>
                  </a:extLst>
                </p:cNvPr>
                <p:cNvGraphicFramePr/>
                <p:nvPr>
                  <p:extLst>
                    <p:ext uri="{D42A27DB-BD31-4B8C-83A1-F6EECF244321}">
                      <p14:modId xmlns:p14="http://schemas.microsoft.com/office/powerpoint/2010/main" val="3629259877"/>
                    </p:ext>
                  </p:extLst>
                </p:nvPr>
              </p:nvGraphicFramePr>
              <p:xfrm>
                <a:off x="17693120" y="24616461"/>
                <a:ext cx="12203905" cy="2750230"/>
              </p:xfrm>
              <a:graphic>
                <a:graphicData uri="http://schemas.microsoft.com/office/drawing/2014/chartex">
                  <cx:chart xmlns:cx="http://schemas.microsoft.com/office/drawing/2014/chartex" xmlns:r="http://schemas.openxmlformats.org/officeDocument/2006/relationships" r:id="rId9"/>
                </a:graphicData>
              </a:graphic>
            </p:graphicFrame>
          </mc:Choice>
          <mc:Fallback xmlns="">
            <p:pic>
              <p:nvPicPr>
                <p:cNvPr id="212" name="Chart 211">
                  <a:extLst>
                    <a:ext uri="{FF2B5EF4-FFF2-40B4-BE49-F238E27FC236}">
                      <a16:creationId xmlns:a16="http://schemas.microsoft.com/office/drawing/2014/main" id="{8067559B-5553-429A-A25D-0F697935699F}"/>
                    </a:ext>
                  </a:extLst>
                </p:cNvPr>
                <p:cNvPicPr>
                  <a:picLocks noGrp="1" noRot="1" noChangeAspect="1" noMove="1" noResize="1" noEditPoints="1" noAdjustHandles="1" noChangeArrowheads="1" noChangeShapeType="1"/>
                </p:cNvPicPr>
                <p:nvPr/>
              </p:nvPicPr>
              <p:blipFill>
                <a:blip r:embed="rId10"/>
                <a:stretch>
                  <a:fillRect/>
                </a:stretch>
              </p:blipFill>
              <p:spPr>
                <a:xfrm>
                  <a:off x="19631237" y="17084781"/>
                  <a:ext cx="9532728" cy="1963439"/>
                </a:xfrm>
                <a:prstGeom prst="rect">
                  <a:avLst/>
                </a:prstGeom>
              </p:spPr>
            </p:pic>
          </mc:Fallback>
        </mc:AlternateContent>
        <p:pic>
          <p:nvPicPr>
            <p:cNvPr id="213" name="Picture 2" descr="Image result for female icon">
              <a:extLst>
                <a:ext uri="{FF2B5EF4-FFF2-40B4-BE49-F238E27FC236}">
                  <a16:creationId xmlns:a16="http://schemas.microsoft.com/office/drawing/2014/main" id="{E236DE99-7589-46AA-9C33-074FEA403D9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914222" y="25023027"/>
              <a:ext cx="1832671" cy="1832671"/>
            </a:xfrm>
            <a:prstGeom prst="rect">
              <a:avLst/>
            </a:prstGeom>
            <a:noFill/>
            <a:extLst>
              <a:ext uri="{909E8E84-426E-40DD-AFC4-6F175D3DCCD1}">
                <a14:hiddenFill xmlns:a14="http://schemas.microsoft.com/office/drawing/2010/main">
                  <a:solidFill>
                    <a:srgbClr val="FFFFFF"/>
                  </a:solidFill>
                </a14:hiddenFill>
              </a:ext>
            </a:extLst>
          </p:spPr>
        </p:pic>
        <p:pic>
          <p:nvPicPr>
            <p:cNvPr id="214" name="Picture 4" descr="Image result for male icon">
              <a:extLst>
                <a:ext uri="{FF2B5EF4-FFF2-40B4-BE49-F238E27FC236}">
                  <a16:creationId xmlns:a16="http://schemas.microsoft.com/office/drawing/2014/main" id="{2797DCB4-779C-421D-9CA6-EE4D80533FC2}"/>
                </a:ext>
              </a:extLst>
            </p:cNvPr>
            <p:cNvPicPr>
              <a:picLocks noChangeAspect="1" noChangeArrowheads="1"/>
            </p:cNvPicPr>
            <p:nvPr/>
          </p:nvPicPr>
          <p:blipFill>
            <a:blip r:embed="rId12">
              <a:clrChange>
                <a:clrFrom>
                  <a:srgbClr val="FFFFFF"/>
                </a:clrFrom>
                <a:clrTo>
                  <a:srgbClr val="FFFFFF">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5636135" y="24736902"/>
              <a:ext cx="2473535" cy="2473534"/>
            </a:xfrm>
            <a:prstGeom prst="rect">
              <a:avLst/>
            </a:prstGeom>
            <a:noFill/>
            <a:extLst>
              <a:ext uri="{909E8E84-426E-40DD-AFC4-6F175D3DCCD1}">
                <a14:hiddenFill xmlns:a14="http://schemas.microsoft.com/office/drawing/2010/main">
                  <a:solidFill>
                    <a:srgbClr val="FFFFFF"/>
                  </a:solidFill>
                </a14:hiddenFill>
              </a:ext>
            </a:extLst>
          </p:spPr>
        </p:pic>
        <p:sp>
          <p:nvSpPr>
            <p:cNvPr id="215" name="Rectangle 214">
              <a:extLst>
                <a:ext uri="{FF2B5EF4-FFF2-40B4-BE49-F238E27FC236}">
                  <a16:creationId xmlns:a16="http://schemas.microsoft.com/office/drawing/2014/main" id="{9164AEF4-FED1-43AA-BE7F-0A9DF84BF4AE}"/>
                </a:ext>
              </a:extLst>
            </p:cNvPr>
            <p:cNvSpPr/>
            <p:nvPr/>
          </p:nvSpPr>
          <p:spPr>
            <a:xfrm>
              <a:off x="19702104" y="25092350"/>
              <a:ext cx="2476333" cy="600164"/>
            </a:xfrm>
            <a:prstGeom prst="rect">
              <a:avLst/>
            </a:prstGeom>
          </p:spPr>
          <p:txBody>
            <a:bodyPr wrap="square">
              <a:spAutoFit/>
            </a:bodyPr>
            <a:lstStyle/>
            <a:p>
              <a:r>
                <a:rPr lang="en-US" sz="3300" dirty="0">
                  <a:latin typeface="Century Gothic" panose="020B0502020202020204" pitchFamily="34" charset="0"/>
                  <a:cs typeface="Times New Roman" panose="02020603050405020304" pitchFamily="18" charset="0"/>
                </a:rPr>
                <a:t>66.7%</a:t>
              </a:r>
            </a:p>
          </p:txBody>
        </p:sp>
        <p:sp>
          <p:nvSpPr>
            <p:cNvPr id="216" name="Rectangle 215">
              <a:extLst>
                <a:ext uri="{FF2B5EF4-FFF2-40B4-BE49-F238E27FC236}">
                  <a16:creationId xmlns:a16="http://schemas.microsoft.com/office/drawing/2014/main" id="{724BE3CE-C373-419C-9D1A-BF2D398AF81F}"/>
                </a:ext>
              </a:extLst>
            </p:cNvPr>
            <p:cNvSpPr/>
            <p:nvPr/>
          </p:nvSpPr>
          <p:spPr>
            <a:xfrm>
              <a:off x="27635349" y="24999244"/>
              <a:ext cx="2308455" cy="600164"/>
            </a:xfrm>
            <a:prstGeom prst="rect">
              <a:avLst/>
            </a:prstGeom>
          </p:spPr>
          <p:txBody>
            <a:bodyPr wrap="square">
              <a:spAutoFit/>
            </a:bodyPr>
            <a:lstStyle/>
            <a:p>
              <a:r>
                <a:rPr lang="en-US" sz="3300" dirty="0">
                  <a:latin typeface="Century Gothic" panose="020B0502020202020204" pitchFamily="34" charset="0"/>
                  <a:cs typeface="Times New Roman" panose="02020603050405020304" pitchFamily="18" charset="0"/>
                </a:rPr>
                <a:t>33.3%</a:t>
              </a:r>
            </a:p>
          </p:txBody>
        </p:sp>
        <p:sp>
          <p:nvSpPr>
            <p:cNvPr id="217" name="Rectangle 216">
              <a:extLst>
                <a:ext uri="{FF2B5EF4-FFF2-40B4-BE49-F238E27FC236}">
                  <a16:creationId xmlns:a16="http://schemas.microsoft.com/office/drawing/2014/main" id="{B292459E-6FA6-4327-8A01-89FEB7919349}"/>
                </a:ext>
              </a:extLst>
            </p:cNvPr>
            <p:cNvSpPr/>
            <p:nvPr/>
          </p:nvSpPr>
          <p:spPr>
            <a:xfrm>
              <a:off x="19662800" y="25821910"/>
              <a:ext cx="2476333" cy="600164"/>
            </a:xfrm>
            <a:prstGeom prst="rect">
              <a:avLst/>
            </a:prstGeom>
          </p:spPr>
          <p:txBody>
            <a:bodyPr wrap="square">
              <a:spAutoFit/>
            </a:bodyPr>
            <a:lstStyle/>
            <a:p>
              <a:r>
                <a:rPr lang="en-US" sz="3300" b="1" dirty="0">
                  <a:latin typeface="Century Gothic" panose="020B0502020202020204" pitchFamily="34" charset="0"/>
                  <a:cs typeface="Times New Roman" panose="02020603050405020304" pitchFamily="18" charset="0"/>
                </a:rPr>
                <a:t>Female</a:t>
              </a:r>
            </a:p>
          </p:txBody>
        </p:sp>
        <p:sp>
          <p:nvSpPr>
            <p:cNvPr id="218" name="Rectangle 217">
              <a:extLst>
                <a:ext uri="{FF2B5EF4-FFF2-40B4-BE49-F238E27FC236}">
                  <a16:creationId xmlns:a16="http://schemas.microsoft.com/office/drawing/2014/main" id="{ED32C474-DB5E-48AA-8300-E3BB554E17EF}"/>
                </a:ext>
              </a:extLst>
            </p:cNvPr>
            <p:cNvSpPr/>
            <p:nvPr/>
          </p:nvSpPr>
          <p:spPr>
            <a:xfrm>
              <a:off x="27699108" y="25654078"/>
              <a:ext cx="2476333" cy="600164"/>
            </a:xfrm>
            <a:prstGeom prst="rect">
              <a:avLst/>
            </a:prstGeom>
          </p:spPr>
          <p:txBody>
            <a:bodyPr wrap="square">
              <a:spAutoFit/>
            </a:bodyPr>
            <a:lstStyle/>
            <a:p>
              <a:r>
                <a:rPr lang="en-US" sz="3300" b="1" dirty="0">
                  <a:latin typeface="Century Gothic" panose="020B0502020202020204" pitchFamily="34" charset="0"/>
                  <a:cs typeface="Times New Roman" panose="02020603050405020304" pitchFamily="18" charset="0"/>
                </a:rPr>
                <a:t>Male</a:t>
              </a:r>
            </a:p>
          </p:txBody>
        </p:sp>
      </p:grpSp>
      <p:sp>
        <p:nvSpPr>
          <p:cNvPr id="219" name="Rectangle 218">
            <a:extLst>
              <a:ext uri="{FF2B5EF4-FFF2-40B4-BE49-F238E27FC236}">
                <a16:creationId xmlns:a16="http://schemas.microsoft.com/office/drawing/2014/main" id="{D23442BC-5672-434F-BE1B-BB4BEAD9351F}"/>
              </a:ext>
            </a:extLst>
          </p:cNvPr>
          <p:cNvSpPr/>
          <p:nvPr/>
        </p:nvSpPr>
        <p:spPr>
          <a:xfrm>
            <a:off x="17117610" y="24352439"/>
            <a:ext cx="11925540" cy="769441"/>
          </a:xfrm>
          <a:prstGeom prst="rect">
            <a:avLst/>
          </a:prstGeom>
          <a:solidFill>
            <a:schemeClr val="tx1">
              <a:lumMod val="85000"/>
              <a:lumOff val="15000"/>
            </a:schemeClr>
          </a:solidFill>
        </p:spPr>
        <p:txBody>
          <a:bodyPr wrap="square">
            <a:spAutoFit/>
          </a:bodyPr>
          <a:lstStyle/>
          <a:p>
            <a:pPr>
              <a:defRPr/>
            </a:pPr>
            <a:r>
              <a:rPr lang="en-US" sz="4400" b="1" dirty="0">
                <a:solidFill>
                  <a:schemeClr val="bg1">
                    <a:lumMod val="85000"/>
                  </a:schemeClr>
                </a:solidFill>
                <a:latin typeface="Century Gothic" panose="020B0502020202020204" pitchFamily="34" charset="0"/>
              </a:rPr>
              <a:t>Clinical Diagnosis</a:t>
            </a:r>
          </a:p>
        </p:txBody>
      </p:sp>
      <p:sp>
        <p:nvSpPr>
          <p:cNvPr id="220" name="Rectangle 219">
            <a:extLst>
              <a:ext uri="{FF2B5EF4-FFF2-40B4-BE49-F238E27FC236}">
                <a16:creationId xmlns:a16="http://schemas.microsoft.com/office/drawing/2014/main" id="{11432D14-6769-4A41-855B-D38257B05C45}"/>
              </a:ext>
            </a:extLst>
          </p:cNvPr>
          <p:cNvSpPr/>
          <p:nvPr/>
        </p:nvSpPr>
        <p:spPr>
          <a:xfrm>
            <a:off x="17154665" y="30838873"/>
            <a:ext cx="11925540" cy="769441"/>
          </a:xfrm>
          <a:prstGeom prst="rect">
            <a:avLst/>
          </a:prstGeom>
          <a:solidFill>
            <a:schemeClr val="tx1">
              <a:lumMod val="85000"/>
              <a:lumOff val="15000"/>
            </a:schemeClr>
          </a:solidFill>
        </p:spPr>
        <p:txBody>
          <a:bodyPr wrap="square">
            <a:spAutoFit/>
          </a:bodyPr>
          <a:lstStyle/>
          <a:p>
            <a:pPr>
              <a:defRPr/>
            </a:pPr>
            <a:r>
              <a:rPr lang="en-US" sz="4400" b="1" dirty="0">
                <a:solidFill>
                  <a:schemeClr val="bg1">
                    <a:lumMod val="85000"/>
                  </a:schemeClr>
                </a:solidFill>
                <a:latin typeface="Century Gothic" panose="020B0502020202020204" pitchFamily="34" charset="0"/>
              </a:rPr>
              <a:t>Baseline Measures</a:t>
            </a:r>
          </a:p>
        </p:txBody>
      </p:sp>
      <p:sp>
        <p:nvSpPr>
          <p:cNvPr id="222" name="Rectangle 221">
            <a:extLst>
              <a:ext uri="{FF2B5EF4-FFF2-40B4-BE49-F238E27FC236}">
                <a16:creationId xmlns:a16="http://schemas.microsoft.com/office/drawing/2014/main" id="{74236720-C80A-4FD2-945F-67A2065DF944}"/>
              </a:ext>
            </a:extLst>
          </p:cNvPr>
          <p:cNvSpPr/>
          <p:nvPr/>
        </p:nvSpPr>
        <p:spPr>
          <a:xfrm>
            <a:off x="24561261" y="26675623"/>
            <a:ext cx="3899439" cy="1740684"/>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3" name="Rectangle: Rounded Corners 222">
            <a:extLst>
              <a:ext uri="{FF2B5EF4-FFF2-40B4-BE49-F238E27FC236}">
                <a16:creationId xmlns:a16="http://schemas.microsoft.com/office/drawing/2014/main" id="{575208E9-E2C2-4BC1-9975-8472818F96B5}"/>
              </a:ext>
            </a:extLst>
          </p:cNvPr>
          <p:cNvSpPr/>
          <p:nvPr/>
        </p:nvSpPr>
        <p:spPr>
          <a:xfrm>
            <a:off x="23718737" y="25418103"/>
            <a:ext cx="5640381" cy="4235343"/>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0070C0"/>
                </a:solidFill>
                <a:latin typeface="Century Gothic" panose="020B0502020202020204" pitchFamily="34" charset="0"/>
                <a:cs typeface="Times New Roman" panose="02020603050405020304" pitchFamily="18" charset="0"/>
              </a:rPr>
              <a:t>33% </a:t>
            </a:r>
            <a:r>
              <a:rPr lang="en-US" sz="3000" b="1" dirty="0">
                <a:solidFill>
                  <a:schemeClr val="tx1">
                    <a:lumMod val="50000"/>
                    <a:lumOff val="50000"/>
                  </a:schemeClr>
                </a:solidFill>
                <a:latin typeface="Times New Roman" panose="02020603050405020304" pitchFamily="18" charset="0"/>
                <a:cs typeface="Times New Roman" panose="02020603050405020304" pitchFamily="18" charset="0"/>
              </a:rPr>
              <a:t>co-morbid </a:t>
            </a:r>
          </a:p>
          <a:p>
            <a:pPr algn="ctr"/>
            <a:r>
              <a:rPr lang="en-US" sz="3000" b="1" dirty="0">
                <a:solidFill>
                  <a:schemeClr val="tx1">
                    <a:lumMod val="50000"/>
                    <a:lumOff val="50000"/>
                  </a:schemeClr>
                </a:solidFill>
                <a:latin typeface="Times New Roman" panose="02020603050405020304" pitchFamily="18" charset="0"/>
                <a:cs typeface="Times New Roman" panose="02020603050405020304" pitchFamily="18" charset="0"/>
              </a:rPr>
              <a:t>Anxiety Diagnosis</a:t>
            </a:r>
            <a:endParaRPr lang="en-US" sz="30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224" name="Half Frame 223">
            <a:extLst>
              <a:ext uri="{FF2B5EF4-FFF2-40B4-BE49-F238E27FC236}">
                <a16:creationId xmlns:a16="http://schemas.microsoft.com/office/drawing/2014/main" id="{4F60B65A-B40F-43D7-8EAD-8AA307611BEC}"/>
              </a:ext>
            </a:extLst>
          </p:cNvPr>
          <p:cNvSpPr/>
          <p:nvPr/>
        </p:nvSpPr>
        <p:spPr>
          <a:xfrm rot="10800000">
            <a:off x="27716318" y="27808989"/>
            <a:ext cx="716335" cy="691682"/>
          </a:xfrm>
          <a:prstGeom prst="halfFrame">
            <a:avLst/>
          </a:prstGeom>
          <a:solidFill>
            <a:schemeClr val="bg1">
              <a:lumMod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5" name="Half Frame 224">
            <a:extLst>
              <a:ext uri="{FF2B5EF4-FFF2-40B4-BE49-F238E27FC236}">
                <a16:creationId xmlns:a16="http://schemas.microsoft.com/office/drawing/2014/main" id="{547FC4A2-ED29-4FFD-9FEB-058DD3F416B3}"/>
              </a:ext>
            </a:extLst>
          </p:cNvPr>
          <p:cNvSpPr/>
          <p:nvPr/>
        </p:nvSpPr>
        <p:spPr>
          <a:xfrm rot="10800000" flipH="1" flipV="1">
            <a:off x="24600513" y="26666519"/>
            <a:ext cx="507387" cy="1329480"/>
          </a:xfrm>
          <a:prstGeom prst="halfFrame">
            <a:avLst/>
          </a:prstGeom>
          <a:solidFill>
            <a:srgbClr val="99CCFF"/>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5" name="Rectangle 204">
            <a:extLst>
              <a:ext uri="{FF2B5EF4-FFF2-40B4-BE49-F238E27FC236}">
                <a16:creationId xmlns:a16="http://schemas.microsoft.com/office/drawing/2014/main" id="{CCD03137-75A2-430F-B2F8-9960FF288493}"/>
              </a:ext>
            </a:extLst>
          </p:cNvPr>
          <p:cNvSpPr/>
          <p:nvPr/>
        </p:nvSpPr>
        <p:spPr>
          <a:xfrm>
            <a:off x="17036374" y="16487314"/>
            <a:ext cx="12043831" cy="769441"/>
          </a:xfrm>
          <a:prstGeom prst="rect">
            <a:avLst/>
          </a:prstGeom>
          <a:solidFill>
            <a:schemeClr val="tx1">
              <a:lumMod val="85000"/>
              <a:lumOff val="15000"/>
            </a:schemeClr>
          </a:solidFill>
        </p:spPr>
        <p:txBody>
          <a:bodyPr wrap="square">
            <a:spAutoFit/>
          </a:bodyPr>
          <a:lstStyle/>
          <a:p>
            <a:pPr>
              <a:defRPr/>
            </a:pPr>
            <a:r>
              <a:rPr lang="en-US" sz="4400" b="1" dirty="0">
                <a:solidFill>
                  <a:schemeClr val="bg1">
                    <a:lumMod val="85000"/>
                  </a:schemeClr>
                </a:solidFill>
                <a:latin typeface="Century Gothic" panose="020B0502020202020204" pitchFamily="34" charset="0"/>
              </a:rPr>
              <a:t>Demographics</a:t>
            </a:r>
          </a:p>
        </p:txBody>
      </p:sp>
      <p:sp>
        <p:nvSpPr>
          <p:cNvPr id="226" name="Rectangle 225">
            <a:extLst>
              <a:ext uri="{FF2B5EF4-FFF2-40B4-BE49-F238E27FC236}">
                <a16:creationId xmlns:a16="http://schemas.microsoft.com/office/drawing/2014/main" id="{1A3FC4B7-E4C5-49E8-B147-9C156A80BCE4}"/>
              </a:ext>
            </a:extLst>
          </p:cNvPr>
          <p:cNvSpPr/>
          <p:nvPr/>
        </p:nvSpPr>
        <p:spPr>
          <a:xfrm>
            <a:off x="38021638" y="8400949"/>
            <a:ext cx="4943791" cy="246221"/>
          </a:xfrm>
          <a:prstGeom prst="rect">
            <a:avLst/>
          </a:prstGeom>
        </p:spPr>
        <p:txBody>
          <a:bodyPr wrap="square">
            <a:spAutoFit/>
          </a:bodyPr>
          <a:lstStyle/>
          <a:p>
            <a:pPr algn="ctr"/>
            <a:r>
              <a:rPr lang="en-US" sz="1000" dirty="0">
                <a:solidFill>
                  <a:schemeClr val="bg1"/>
                </a:solidFill>
                <a:latin typeface="Times New Roman" pitchFamily="18" charset="0"/>
                <a:cs typeface="Times New Roman" pitchFamily="18" charset="0"/>
              </a:rPr>
              <a:t>Introduction</a:t>
            </a:r>
          </a:p>
        </p:txBody>
      </p:sp>
      <p:sp>
        <p:nvSpPr>
          <p:cNvPr id="227" name="Rectangle 226">
            <a:extLst>
              <a:ext uri="{FF2B5EF4-FFF2-40B4-BE49-F238E27FC236}">
                <a16:creationId xmlns:a16="http://schemas.microsoft.com/office/drawing/2014/main" id="{9006D04B-87AB-4BCE-A6AA-D0FE36C1E69A}"/>
              </a:ext>
            </a:extLst>
          </p:cNvPr>
          <p:cNvSpPr/>
          <p:nvPr/>
        </p:nvSpPr>
        <p:spPr>
          <a:xfrm>
            <a:off x="31112939" y="8634357"/>
            <a:ext cx="4006225" cy="769441"/>
          </a:xfrm>
          <a:prstGeom prst="rect">
            <a:avLst/>
          </a:prstGeom>
        </p:spPr>
        <p:txBody>
          <a:bodyPr wrap="none">
            <a:spAutoFit/>
          </a:bodyPr>
          <a:lstStyle/>
          <a:p>
            <a:r>
              <a:rPr lang="en-US" sz="4400" b="1" i="1" dirty="0">
                <a:solidFill>
                  <a:schemeClr val="bg1"/>
                </a:solidFill>
                <a:latin typeface="Century Gothic" panose="020B0502020202020204" pitchFamily="34" charset="0"/>
                <a:cs typeface="Times New Roman" pitchFamily="18" charset="0"/>
              </a:rPr>
              <a:t>IMPLICATIONS</a:t>
            </a:r>
          </a:p>
        </p:txBody>
      </p:sp>
      <p:graphicFrame>
        <p:nvGraphicFramePr>
          <p:cNvPr id="228" name="Table 227">
            <a:extLst>
              <a:ext uri="{FF2B5EF4-FFF2-40B4-BE49-F238E27FC236}">
                <a16:creationId xmlns:a16="http://schemas.microsoft.com/office/drawing/2014/main" id="{751DF85E-B9B6-448F-8E1C-7DE2D8592019}"/>
              </a:ext>
            </a:extLst>
          </p:cNvPr>
          <p:cNvGraphicFramePr>
            <a:graphicFrameLocks noGrp="1"/>
          </p:cNvGraphicFramePr>
          <p:nvPr>
            <p:extLst>
              <p:ext uri="{D42A27DB-BD31-4B8C-83A1-F6EECF244321}">
                <p14:modId xmlns:p14="http://schemas.microsoft.com/office/powerpoint/2010/main" val="3473348348"/>
              </p:ext>
            </p:extLst>
          </p:nvPr>
        </p:nvGraphicFramePr>
        <p:xfrm>
          <a:off x="30727437" y="7620334"/>
          <a:ext cx="12822864" cy="2621280"/>
        </p:xfrm>
        <a:graphic>
          <a:graphicData uri="http://schemas.openxmlformats.org/drawingml/2006/table">
            <a:tbl>
              <a:tblPr firstRow="1" firstCol="1" bandRow="1">
                <a:tableStyleId>{5C22544A-7EE6-4342-B048-85BDC9FD1C3A}</a:tableStyleId>
              </a:tblPr>
              <a:tblGrid>
                <a:gridCol w="2933335">
                  <a:extLst>
                    <a:ext uri="{9D8B030D-6E8A-4147-A177-3AD203B41FA5}">
                      <a16:colId xmlns:a16="http://schemas.microsoft.com/office/drawing/2014/main" val="1405900049"/>
                    </a:ext>
                  </a:extLst>
                </a:gridCol>
                <a:gridCol w="2933335">
                  <a:extLst>
                    <a:ext uri="{9D8B030D-6E8A-4147-A177-3AD203B41FA5}">
                      <a16:colId xmlns:a16="http://schemas.microsoft.com/office/drawing/2014/main" val="3705190649"/>
                    </a:ext>
                  </a:extLst>
                </a:gridCol>
                <a:gridCol w="3268573">
                  <a:extLst>
                    <a:ext uri="{9D8B030D-6E8A-4147-A177-3AD203B41FA5}">
                      <a16:colId xmlns:a16="http://schemas.microsoft.com/office/drawing/2014/main" val="2863517143"/>
                    </a:ext>
                  </a:extLst>
                </a:gridCol>
                <a:gridCol w="3687621">
                  <a:extLst>
                    <a:ext uri="{9D8B030D-6E8A-4147-A177-3AD203B41FA5}">
                      <a16:colId xmlns:a16="http://schemas.microsoft.com/office/drawing/2014/main" val="1059687418"/>
                    </a:ext>
                  </a:extLst>
                </a:gridCol>
              </a:tblGrid>
              <a:tr h="2288215">
                <a:tc>
                  <a:txBody>
                    <a:bodyPr/>
                    <a:lstStyle/>
                    <a:p>
                      <a:pPr marL="0" marR="0" algn="ctr">
                        <a:spcBef>
                          <a:spcPts val="0"/>
                        </a:spcBef>
                        <a:spcAft>
                          <a:spcPts val="0"/>
                        </a:spcAft>
                      </a:pPr>
                      <a:r>
                        <a:rPr lang="en-US" sz="2800" dirty="0">
                          <a:solidFill>
                            <a:schemeClr val="bg1">
                              <a:lumMod val="50000"/>
                            </a:schemeClr>
                          </a:solidFill>
                          <a:effectLst/>
                        </a:rPr>
                        <a:t>Completely met my expectations</a:t>
                      </a:r>
                    </a:p>
                    <a:p>
                      <a:pPr marL="0" marR="0" algn="ctr">
                        <a:spcBef>
                          <a:spcPts val="0"/>
                        </a:spcBef>
                        <a:spcAft>
                          <a:spcPts val="0"/>
                        </a:spcAft>
                      </a:pPr>
                      <a:endParaRPr lang="en-US" sz="2800" dirty="0">
                        <a:solidFill>
                          <a:schemeClr val="bg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8800" dirty="0">
                          <a:solidFill>
                            <a:srgbClr val="0070C0"/>
                          </a:solidFill>
                          <a:effectLst/>
                          <a:latin typeface="Cambria" panose="02040503050406030204" pitchFamily="18" charset="0"/>
                          <a:ea typeface="MS Mincho" panose="02020609040205080304" pitchFamily="49" charset="-128"/>
                          <a:cs typeface="Times New Roman" panose="02020603050405020304" pitchFamily="18" charset="0"/>
                        </a:rPr>
                        <a:t>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2800" dirty="0">
                          <a:solidFill>
                            <a:schemeClr val="bg1">
                              <a:lumMod val="50000"/>
                            </a:schemeClr>
                          </a:solidFill>
                          <a:effectLst/>
                        </a:rPr>
                        <a:t>Somewhat met my expectations</a:t>
                      </a:r>
                    </a:p>
                    <a:p>
                      <a:pPr marL="0" marR="0" algn="ctr">
                        <a:spcBef>
                          <a:spcPts val="0"/>
                        </a:spcBef>
                        <a:spcAft>
                          <a:spcPts val="0"/>
                        </a:spcAft>
                      </a:pPr>
                      <a:endParaRPr lang="en-US" sz="2800" dirty="0">
                        <a:solidFill>
                          <a:schemeClr val="bg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8800" dirty="0">
                          <a:solidFill>
                            <a:srgbClr val="00B0F0"/>
                          </a:solidFill>
                          <a:effectLst/>
                          <a:latin typeface="Cambria" panose="02040503050406030204" pitchFamily="18" charset="0"/>
                          <a:ea typeface="MS Mincho" panose="02020609040205080304" pitchFamily="49" charset="-128"/>
                          <a:cs typeface="Times New Roman" panose="02020603050405020304" pitchFamily="18" charset="0"/>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2800" dirty="0">
                          <a:solidFill>
                            <a:schemeClr val="bg1">
                              <a:lumMod val="50000"/>
                            </a:schemeClr>
                          </a:solidFill>
                          <a:effectLst/>
                        </a:rPr>
                        <a:t>Somewhat did not meet my expectations</a:t>
                      </a:r>
                    </a:p>
                    <a:p>
                      <a:pPr marL="0" marR="0" algn="ctr">
                        <a:spcBef>
                          <a:spcPts val="0"/>
                        </a:spcBef>
                        <a:spcAft>
                          <a:spcPts val="0"/>
                        </a:spcAft>
                      </a:pPr>
                      <a:r>
                        <a:rPr lang="en-US" sz="8800" dirty="0">
                          <a:solidFill>
                            <a:schemeClr val="accent1">
                              <a:lumMod val="60000"/>
                              <a:lumOff val="40000"/>
                            </a:schemeClr>
                          </a:solidFill>
                          <a:effectLst/>
                          <a:latin typeface="Cambria" panose="02040503050406030204" pitchFamily="18" charset="0"/>
                          <a:ea typeface="MS Mincho" panose="02020609040205080304" pitchFamily="49" charset="-128"/>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2800" dirty="0">
                          <a:solidFill>
                            <a:schemeClr val="bg1">
                              <a:lumMod val="50000"/>
                            </a:schemeClr>
                          </a:solidFill>
                          <a:effectLst/>
                        </a:rPr>
                        <a:t>Did not meet my expectations at all</a:t>
                      </a:r>
                    </a:p>
                    <a:p>
                      <a:pPr marL="0" marR="0" algn="ctr">
                        <a:spcBef>
                          <a:spcPts val="0"/>
                        </a:spcBef>
                        <a:spcAft>
                          <a:spcPts val="0"/>
                        </a:spcAft>
                      </a:pPr>
                      <a:endParaRPr lang="en-US" sz="2800" dirty="0">
                        <a:solidFill>
                          <a:schemeClr val="bg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8800" dirty="0">
                          <a:solidFill>
                            <a:schemeClr val="bg1">
                              <a:lumMod val="50000"/>
                            </a:schemeClr>
                          </a:solidFill>
                          <a:effectLst/>
                          <a:latin typeface="Cambria" panose="02040503050406030204" pitchFamily="18" charset="0"/>
                          <a:ea typeface="MS Mincho" panose="02020609040205080304" pitchFamily="49" charset="-128"/>
                          <a:cs typeface="Times New Roman" panose="02020603050405020304" pitchFamily="18" charset="0"/>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98450953"/>
                  </a:ext>
                </a:extLst>
              </a:tr>
            </a:tbl>
          </a:graphicData>
        </a:graphic>
      </p:graphicFrame>
      <p:sp>
        <p:nvSpPr>
          <p:cNvPr id="229" name="Rectangle 228">
            <a:extLst>
              <a:ext uri="{FF2B5EF4-FFF2-40B4-BE49-F238E27FC236}">
                <a16:creationId xmlns:a16="http://schemas.microsoft.com/office/drawing/2014/main" id="{77FA9B1B-8B49-4BD4-8782-DFB881E25539}"/>
              </a:ext>
            </a:extLst>
          </p:cNvPr>
          <p:cNvSpPr/>
          <p:nvPr/>
        </p:nvSpPr>
        <p:spPr>
          <a:xfrm>
            <a:off x="30746284" y="10756083"/>
            <a:ext cx="6003541" cy="42992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0" name="Rectangle 229">
            <a:extLst>
              <a:ext uri="{FF2B5EF4-FFF2-40B4-BE49-F238E27FC236}">
                <a16:creationId xmlns:a16="http://schemas.microsoft.com/office/drawing/2014/main" id="{18F21CB2-0CC3-4741-BCF1-DB24074CF2AA}"/>
              </a:ext>
            </a:extLst>
          </p:cNvPr>
          <p:cNvSpPr/>
          <p:nvPr/>
        </p:nvSpPr>
        <p:spPr>
          <a:xfrm>
            <a:off x="36034980" y="12702540"/>
            <a:ext cx="714845" cy="208788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1" name="Rectangle 230">
            <a:extLst>
              <a:ext uri="{FF2B5EF4-FFF2-40B4-BE49-F238E27FC236}">
                <a16:creationId xmlns:a16="http://schemas.microsoft.com/office/drawing/2014/main" id="{B3792F81-03F9-4EEB-8ABA-012E49F93634}"/>
              </a:ext>
            </a:extLst>
          </p:cNvPr>
          <p:cNvSpPr/>
          <p:nvPr/>
        </p:nvSpPr>
        <p:spPr>
          <a:xfrm>
            <a:off x="37622960" y="10740573"/>
            <a:ext cx="6003541" cy="42992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232" name="Straight Connector 231">
            <a:extLst>
              <a:ext uri="{FF2B5EF4-FFF2-40B4-BE49-F238E27FC236}">
                <a16:creationId xmlns:a16="http://schemas.microsoft.com/office/drawing/2014/main" id="{9EA7F37B-138E-4B02-A603-22D96848231B}"/>
              </a:ext>
            </a:extLst>
          </p:cNvPr>
          <p:cNvCxnSpPr/>
          <p:nvPr/>
        </p:nvCxnSpPr>
        <p:spPr>
          <a:xfrm flipV="1">
            <a:off x="42357675" y="12927883"/>
            <a:ext cx="404813" cy="112318"/>
          </a:xfrm>
          <a:prstGeom prst="line">
            <a:avLst/>
          </a:prstGeom>
          <a:ln w="104775"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14FFE8AE-71F4-4EE5-A14D-57F1F44932CB}"/>
              </a:ext>
            </a:extLst>
          </p:cNvPr>
          <p:cNvCxnSpPr/>
          <p:nvPr/>
        </p:nvCxnSpPr>
        <p:spPr>
          <a:xfrm flipV="1">
            <a:off x="42357675" y="13097568"/>
            <a:ext cx="404813" cy="112318"/>
          </a:xfrm>
          <a:prstGeom prst="line">
            <a:avLst/>
          </a:prstGeom>
          <a:ln w="104775"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06277D90-7C43-426B-8C3A-E4A462E06741}"/>
              </a:ext>
            </a:extLst>
          </p:cNvPr>
          <p:cNvCxnSpPr/>
          <p:nvPr/>
        </p:nvCxnSpPr>
        <p:spPr>
          <a:xfrm flipV="1">
            <a:off x="42357675" y="13263002"/>
            <a:ext cx="404813" cy="112318"/>
          </a:xfrm>
          <a:prstGeom prst="line">
            <a:avLst/>
          </a:prstGeom>
          <a:ln w="104775"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B3A3637D-67DE-48DC-90C0-B0481E420C54}"/>
              </a:ext>
            </a:extLst>
          </p:cNvPr>
          <p:cNvCxnSpPr>
            <a:cxnSpLocks/>
          </p:cNvCxnSpPr>
          <p:nvPr/>
        </p:nvCxnSpPr>
        <p:spPr>
          <a:xfrm flipV="1">
            <a:off x="42529971" y="13443541"/>
            <a:ext cx="223226" cy="61936"/>
          </a:xfrm>
          <a:prstGeom prst="line">
            <a:avLst/>
          </a:prstGeom>
          <a:ln w="104775"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6FBAD271-02CB-4BC7-B158-B5BFC7613069}"/>
              </a:ext>
            </a:extLst>
          </p:cNvPr>
          <p:cNvCxnSpPr>
            <a:cxnSpLocks/>
          </p:cNvCxnSpPr>
          <p:nvPr/>
        </p:nvCxnSpPr>
        <p:spPr>
          <a:xfrm>
            <a:off x="43287373" y="12367542"/>
            <a:ext cx="161723" cy="99254"/>
          </a:xfrm>
          <a:prstGeom prst="line">
            <a:avLst/>
          </a:prstGeom>
          <a:ln w="120650"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7D943ADB-AF3D-424F-8C97-8F351B65AF25}"/>
              </a:ext>
            </a:extLst>
          </p:cNvPr>
          <p:cNvCxnSpPr>
            <a:cxnSpLocks/>
          </p:cNvCxnSpPr>
          <p:nvPr/>
        </p:nvCxnSpPr>
        <p:spPr>
          <a:xfrm>
            <a:off x="41608043" y="11544969"/>
            <a:ext cx="161723" cy="99254"/>
          </a:xfrm>
          <a:prstGeom prst="line">
            <a:avLst/>
          </a:prstGeom>
          <a:ln w="114300"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725CB7DA-7F64-4471-8695-406AEBDED163}"/>
              </a:ext>
            </a:extLst>
          </p:cNvPr>
          <p:cNvCxnSpPr>
            <a:cxnSpLocks/>
          </p:cNvCxnSpPr>
          <p:nvPr/>
        </p:nvCxnSpPr>
        <p:spPr>
          <a:xfrm flipV="1">
            <a:off x="43295867" y="11544969"/>
            <a:ext cx="183709" cy="105529"/>
          </a:xfrm>
          <a:prstGeom prst="line">
            <a:avLst/>
          </a:prstGeom>
          <a:ln w="120650"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CBAACAA1-3BEE-41BC-8DEF-B3B22AE435CB}"/>
              </a:ext>
            </a:extLst>
          </p:cNvPr>
          <p:cNvCxnSpPr>
            <a:cxnSpLocks/>
          </p:cNvCxnSpPr>
          <p:nvPr/>
        </p:nvCxnSpPr>
        <p:spPr>
          <a:xfrm flipV="1">
            <a:off x="41639397" y="12364404"/>
            <a:ext cx="183709" cy="105529"/>
          </a:xfrm>
          <a:prstGeom prst="line">
            <a:avLst/>
          </a:prstGeom>
          <a:ln w="114300"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36FA7701-C2EA-4A41-90EB-FE7577F3DB59}"/>
              </a:ext>
            </a:extLst>
          </p:cNvPr>
          <p:cNvCxnSpPr>
            <a:cxnSpLocks/>
          </p:cNvCxnSpPr>
          <p:nvPr/>
        </p:nvCxnSpPr>
        <p:spPr>
          <a:xfrm flipV="1">
            <a:off x="41504848" y="12004313"/>
            <a:ext cx="222156" cy="1"/>
          </a:xfrm>
          <a:prstGeom prst="line">
            <a:avLst/>
          </a:prstGeom>
          <a:ln w="114300"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CC1B833D-2BD5-4538-B17C-604524CE9642}"/>
              </a:ext>
            </a:extLst>
          </p:cNvPr>
          <p:cNvCxnSpPr>
            <a:cxnSpLocks/>
          </p:cNvCxnSpPr>
          <p:nvPr/>
        </p:nvCxnSpPr>
        <p:spPr>
          <a:xfrm>
            <a:off x="41996368" y="11093326"/>
            <a:ext cx="113916" cy="185902"/>
          </a:xfrm>
          <a:prstGeom prst="line">
            <a:avLst/>
          </a:prstGeom>
          <a:ln w="114300"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827586B8-B05B-4D3B-98D7-05983F779AF9}"/>
              </a:ext>
            </a:extLst>
          </p:cNvPr>
          <p:cNvCxnSpPr>
            <a:cxnSpLocks/>
          </p:cNvCxnSpPr>
          <p:nvPr/>
        </p:nvCxnSpPr>
        <p:spPr>
          <a:xfrm>
            <a:off x="42557318" y="10961920"/>
            <a:ext cx="0" cy="208870"/>
          </a:xfrm>
          <a:prstGeom prst="line">
            <a:avLst/>
          </a:prstGeom>
          <a:ln w="120650" cap="rnd">
            <a:solidFill>
              <a:srgbClr val="99CCFF"/>
            </a:solidFill>
            <a:round/>
          </a:ln>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8A804DFD-7FD6-465D-BA05-AA0ED2AB7565}"/>
              </a:ext>
            </a:extLst>
          </p:cNvPr>
          <p:cNvCxnSpPr>
            <a:cxnSpLocks/>
          </p:cNvCxnSpPr>
          <p:nvPr/>
        </p:nvCxnSpPr>
        <p:spPr>
          <a:xfrm flipH="1">
            <a:off x="43015370" y="11107185"/>
            <a:ext cx="113916" cy="185902"/>
          </a:xfrm>
          <a:prstGeom prst="line">
            <a:avLst/>
          </a:prstGeom>
          <a:ln w="120650" cap="rnd">
            <a:solidFill>
              <a:srgbClr val="99CCFF"/>
            </a:solidFill>
            <a:round/>
          </a:ln>
        </p:spPr>
        <p:style>
          <a:lnRef idx="1">
            <a:schemeClr val="accent1"/>
          </a:lnRef>
          <a:fillRef idx="0">
            <a:schemeClr val="accent1"/>
          </a:fillRef>
          <a:effectRef idx="0">
            <a:schemeClr val="accent1"/>
          </a:effectRef>
          <a:fontRef idx="minor">
            <a:schemeClr val="tx1"/>
          </a:fontRef>
        </p:style>
      </p:cxnSp>
      <p:sp>
        <p:nvSpPr>
          <p:cNvPr id="261" name="Freeform: Shape 260">
            <a:extLst>
              <a:ext uri="{FF2B5EF4-FFF2-40B4-BE49-F238E27FC236}">
                <a16:creationId xmlns:a16="http://schemas.microsoft.com/office/drawing/2014/main" id="{9FBC4CE3-521E-4AFC-978C-F66D2EF13BE3}"/>
              </a:ext>
            </a:extLst>
          </p:cNvPr>
          <p:cNvSpPr/>
          <p:nvPr/>
        </p:nvSpPr>
        <p:spPr>
          <a:xfrm>
            <a:off x="42028008" y="11593379"/>
            <a:ext cx="1045040" cy="1202907"/>
          </a:xfrm>
          <a:custGeom>
            <a:avLst/>
            <a:gdLst>
              <a:gd name="connsiteX0" fmla="*/ 353479 w 1045632"/>
              <a:gd name="connsiteY0" fmla="*/ 1200601 h 1204214"/>
              <a:gd name="connsiteX1" fmla="*/ 624941 w 1045632"/>
              <a:gd name="connsiteY1" fmla="*/ 1124401 h 1204214"/>
              <a:gd name="connsiteX2" fmla="*/ 720191 w 1045632"/>
              <a:gd name="connsiteY2" fmla="*/ 1095826 h 1204214"/>
              <a:gd name="connsiteX3" fmla="*/ 786866 w 1045632"/>
              <a:gd name="connsiteY3" fmla="*/ 981526 h 1204214"/>
              <a:gd name="connsiteX4" fmla="*/ 963079 w 1045632"/>
              <a:gd name="connsiteY4" fmla="*/ 767214 h 1204214"/>
              <a:gd name="connsiteX5" fmla="*/ 1044041 w 1045632"/>
              <a:gd name="connsiteY5" fmla="*/ 438601 h 1204214"/>
              <a:gd name="connsiteX6" fmla="*/ 896404 w 1045632"/>
              <a:gd name="connsiteY6" fmla="*/ 109989 h 1204214"/>
              <a:gd name="connsiteX7" fmla="*/ 563029 w 1045632"/>
              <a:gd name="connsiteY7" fmla="*/ 451 h 1204214"/>
              <a:gd name="connsiteX8" fmla="*/ 205841 w 1045632"/>
              <a:gd name="connsiteY8" fmla="*/ 81414 h 1204214"/>
              <a:gd name="connsiteX9" fmla="*/ 29629 w 1045632"/>
              <a:gd name="connsiteY9" fmla="*/ 314776 h 1204214"/>
              <a:gd name="connsiteX10" fmla="*/ 10579 w 1045632"/>
              <a:gd name="connsiteY10" fmla="*/ 652914 h 1204214"/>
              <a:gd name="connsiteX11" fmla="*/ 139166 w 1045632"/>
              <a:gd name="connsiteY11" fmla="*/ 862464 h 1204214"/>
              <a:gd name="connsiteX12" fmla="*/ 220129 w 1045632"/>
              <a:gd name="connsiteY12" fmla="*/ 995814 h 1204214"/>
              <a:gd name="connsiteX13" fmla="*/ 353479 w 1045632"/>
              <a:gd name="connsiteY13" fmla="*/ 1200601 h 1204214"/>
              <a:gd name="connsiteX0" fmla="*/ 353479 w 1045564"/>
              <a:gd name="connsiteY0" fmla="*/ 1200601 h 1204214"/>
              <a:gd name="connsiteX1" fmla="*/ 624941 w 1045564"/>
              <a:gd name="connsiteY1" fmla="*/ 1124401 h 1204214"/>
              <a:gd name="connsiteX2" fmla="*/ 720191 w 1045564"/>
              <a:gd name="connsiteY2" fmla="*/ 1095826 h 1204214"/>
              <a:gd name="connsiteX3" fmla="*/ 803535 w 1045564"/>
              <a:gd name="connsiteY3" fmla="*/ 983907 h 1204214"/>
              <a:gd name="connsiteX4" fmla="*/ 963079 w 1045564"/>
              <a:gd name="connsiteY4" fmla="*/ 767214 h 1204214"/>
              <a:gd name="connsiteX5" fmla="*/ 1044041 w 1045564"/>
              <a:gd name="connsiteY5" fmla="*/ 438601 h 1204214"/>
              <a:gd name="connsiteX6" fmla="*/ 896404 w 1045564"/>
              <a:gd name="connsiteY6" fmla="*/ 109989 h 1204214"/>
              <a:gd name="connsiteX7" fmla="*/ 563029 w 1045564"/>
              <a:gd name="connsiteY7" fmla="*/ 451 h 1204214"/>
              <a:gd name="connsiteX8" fmla="*/ 205841 w 1045564"/>
              <a:gd name="connsiteY8" fmla="*/ 81414 h 1204214"/>
              <a:gd name="connsiteX9" fmla="*/ 29629 w 1045564"/>
              <a:gd name="connsiteY9" fmla="*/ 314776 h 1204214"/>
              <a:gd name="connsiteX10" fmla="*/ 10579 w 1045564"/>
              <a:gd name="connsiteY10" fmla="*/ 652914 h 1204214"/>
              <a:gd name="connsiteX11" fmla="*/ 139166 w 1045564"/>
              <a:gd name="connsiteY11" fmla="*/ 862464 h 1204214"/>
              <a:gd name="connsiteX12" fmla="*/ 220129 w 1045564"/>
              <a:gd name="connsiteY12" fmla="*/ 995814 h 1204214"/>
              <a:gd name="connsiteX13" fmla="*/ 353479 w 1045564"/>
              <a:gd name="connsiteY13" fmla="*/ 1200601 h 1204214"/>
              <a:gd name="connsiteX0" fmla="*/ 353479 w 1045564"/>
              <a:gd name="connsiteY0" fmla="*/ 1200601 h 1205084"/>
              <a:gd name="connsiteX1" fmla="*/ 629704 w 1045564"/>
              <a:gd name="connsiteY1" fmla="*/ 1133926 h 1205084"/>
              <a:gd name="connsiteX2" fmla="*/ 720191 w 1045564"/>
              <a:gd name="connsiteY2" fmla="*/ 1095826 h 1205084"/>
              <a:gd name="connsiteX3" fmla="*/ 803535 w 1045564"/>
              <a:gd name="connsiteY3" fmla="*/ 983907 h 1205084"/>
              <a:gd name="connsiteX4" fmla="*/ 963079 w 1045564"/>
              <a:gd name="connsiteY4" fmla="*/ 767214 h 1205084"/>
              <a:gd name="connsiteX5" fmla="*/ 1044041 w 1045564"/>
              <a:gd name="connsiteY5" fmla="*/ 438601 h 1205084"/>
              <a:gd name="connsiteX6" fmla="*/ 896404 w 1045564"/>
              <a:gd name="connsiteY6" fmla="*/ 109989 h 1205084"/>
              <a:gd name="connsiteX7" fmla="*/ 563029 w 1045564"/>
              <a:gd name="connsiteY7" fmla="*/ 451 h 1205084"/>
              <a:gd name="connsiteX8" fmla="*/ 205841 w 1045564"/>
              <a:gd name="connsiteY8" fmla="*/ 81414 h 1205084"/>
              <a:gd name="connsiteX9" fmla="*/ 29629 w 1045564"/>
              <a:gd name="connsiteY9" fmla="*/ 314776 h 1205084"/>
              <a:gd name="connsiteX10" fmla="*/ 10579 w 1045564"/>
              <a:gd name="connsiteY10" fmla="*/ 652914 h 1205084"/>
              <a:gd name="connsiteX11" fmla="*/ 139166 w 1045564"/>
              <a:gd name="connsiteY11" fmla="*/ 862464 h 1205084"/>
              <a:gd name="connsiteX12" fmla="*/ 220129 w 1045564"/>
              <a:gd name="connsiteY12" fmla="*/ 995814 h 1205084"/>
              <a:gd name="connsiteX13" fmla="*/ 353479 w 1045564"/>
              <a:gd name="connsiteY13" fmla="*/ 1200601 h 1205084"/>
              <a:gd name="connsiteX0" fmla="*/ 353479 w 1045564"/>
              <a:gd name="connsiteY0" fmla="*/ 1200601 h 1204964"/>
              <a:gd name="connsiteX1" fmla="*/ 629704 w 1045564"/>
              <a:gd name="connsiteY1" fmla="*/ 1133926 h 1204964"/>
              <a:gd name="connsiteX2" fmla="*/ 720191 w 1045564"/>
              <a:gd name="connsiteY2" fmla="*/ 1095826 h 1204964"/>
              <a:gd name="connsiteX3" fmla="*/ 803535 w 1045564"/>
              <a:gd name="connsiteY3" fmla="*/ 983907 h 1204964"/>
              <a:gd name="connsiteX4" fmla="*/ 963079 w 1045564"/>
              <a:gd name="connsiteY4" fmla="*/ 767214 h 1204964"/>
              <a:gd name="connsiteX5" fmla="*/ 1044041 w 1045564"/>
              <a:gd name="connsiteY5" fmla="*/ 438601 h 1204964"/>
              <a:gd name="connsiteX6" fmla="*/ 896404 w 1045564"/>
              <a:gd name="connsiteY6" fmla="*/ 109989 h 1204964"/>
              <a:gd name="connsiteX7" fmla="*/ 563029 w 1045564"/>
              <a:gd name="connsiteY7" fmla="*/ 451 h 1204964"/>
              <a:gd name="connsiteX8" fmla="*/ 205841 w 1045564"/>
              <a:gd name="connsiteY8" fmla="*/ 81414 h 1204964"/>
              <a:gd name="connsiteX9" fmla="*/ 29629 w 1045564"/>
              <a:gd name="connsiteY9" fmla="*/ 314776 h 1204964"/>
              <a:gd name="connsiteX10" fmla="*/ 10579 w 1045564"/>
              <a:gd name="connsiteY10" fmla="*/ 652914 h 1204964"/>
              <a:gd name="connsiteX11" fmla="*/ 139166 w 1045564"/>
              <a:gd name="connsiteY11" fmla="*/ 862464 h 1204964"/>
              <a:gd name="connsiteX12" fmla="*/ 234416 w 1045564"/>
              <a:gd name="connsiteY12" fmla="*/ 998196 h 1204964"/>
              <a:gd name="connsiteX13" fmla="*/ 353479 w 1045564"/>
              <a:gd name="connsiteY13" fmla="*/ 1200601 h 1204964"/>
              <a:gd name="connsiteX0" fmla="*/ 353479 w 1045564"/>
              <a:gd name="connsiteY0" fmla="*/ 1200601 h 1202872"/>
              <a:gd name="connsiteX1" fmla="*/ 629704 w 1045564"/>
              <a:gd name="connsiteY1" fmla="*/ 1133926 h 1202872"/>
              <a:gd name="connsiteX2" fmla="*/ 720191 w 1045564"/>
              <a:gd name="connsiteY2" fmla="*/ 1095826 h 1202872"/>
              <a:gd name="connsiteX3" fmla="*/ 803535 w 1045564"/>
              <a:gd name="connsiteY3" fmla="*/ 983907 h 1202872"/>
              <a:gd name="connsiteX4" fmla="*/ 963079 w 1045564"/>
              <a:gd name="connsiteY4" fmla="*/ 767214 h 1202872"/>
              <a:gd name="connsiteX5" fmla="*/ 1044041 w 1045564"/>
              <a:gd name="connsiteY5" fmla="*/ 438601 h 1202872"/>
              <a:gd name="connsiteX6" fmla="*/ 896404 w 1045564"/>
              <a:gd name="connsiteY6" fmla="*/ 109989 h 1202872"/>
              <a:gd name="connsiteX7" fmla="*/ 563029 w 1045564"/>
              <a:gd name="connsiteY7" fmla="*/ 451 h 1202872"/>
              <a:gd name="connsiteX8" fmla="*/ 205841 w 1045564"/>
              <a:gd name="connsiteY8" fmla="*/ 81414 h 1202872"/>
              <a:gd name="connsiteX9" fmla="*/ 29629 w 1045564"/>
              <a:gd name="connsiteY9" fmla="*/ 314776 h 1202872"/>
              <a:gd name="connsiteX10" fmla="*/ 10579 w 1045564"/>
              <a:gd name="connsiteY10" fmla="*/ 652914 h 1202872"/>
              <a:gd name="connsiteX11" fmla="*/ 139166 w 1045564"/>
              <a:gd name="connsiteY11" fmla="*/ 862464 h 1202872"/>
              <a:gd name="connsiteX12" fmla="*/ 258228 w 1045564"/>
              <a:gd name="connsiteY12" fmla="*/ 1043440 h 1202872"/>
              <a:gd name="connsiteX13" fmla="*/ 353479 w 1045564"/>
              <a:gd name="connsiteY13" fmla="*/ 1200601 h 1202872"/>
              <a:gd name="connsiteX0" fmla="*/ 353479 w 1045051"/>
              <a:gd name="connsiteY0" fmla="*/ 1200601 h 1202872"/>
              <a:gd name="connsiteX1" fmla="*/ 629704 w 1045051"/>
              <a:gd name="connsiteY1" fmla="*/ 1133926 h 1202872"/>
              <a:gd name="connsiteX2" fmla="*/ 720191 w 1045051"/>
              <a:gd name="connsiteY2" fmla="*/ 1095826 h 1202872"/>
              <a:gd name="connsiteX3" fmla="*/ 803535 w 1045051"/>
              <a:gd name="connsiteY3" fmla="*/ 983907 h 1202872"/>
              <a:gd name="connsiteX4" fmla="*/ 953554 w 1045051"/>
              <a:gd name="connsiteY4" fmla="*/ 767214 h 1202872"/>
              <a:gd name="connsiteX5" fmla="*/ 1044041 w 1045051"/>
              <a:gd name="connsiteY5" fmla="*/ 438601 h 1202872"/>
              <a:gd name="connsiteX6" fmla="*/ 896404 w 1045051"/>
              <a:gd name="connsiteY6" fmla="*/ 109989 h 1202872"/>
              <a:gd name="connsiteX7" fmla="*/ 563029 w 1045051"/>
              <a:gd name="connsiteY7" fmla="*/ 451 h 1202872"/>
              <a:gd name="connsiteX8" fmla="*/ 205841 w 1045051"/>
              <a:gd name="connsiteY8" fmla="*/ 81414 h 1202872"/>
              <a:gd name="connsiteX9" fmla="*/ 29629 w 1045051"/>
              <a:gd name="connsiteY9" fmla="*/ 314776 h 1202872"/>
              <a:gd name="connsiteX10" fmla="*/ 10579 w 1045051"/>
              <a:gd name="connsiteY10" fmla="*/ 652914 h 1202872"/>
              <a:gd name="connsiteX11" fmla="*/ 139166 w 1045051"/>
              <a:gd name="connsiteY11" fmla="*/ 862464 h 1202872"/>
              <a:gd name="connsiteX12" fmla="*/ 258228 w 1045051"/>
              <a:gd name="connsiteY12" fmla="*/ 1043440 h 1202872"/>
              <a:gd name="connsiteX13" fmla="*/ 353479 w 1045051"/>
              <a:gd name="connsiteY13" fmla="*/ 1200601 h 1202872"/>
              <a:gd name="connsiteX0" fmla="*/ 353479 w 1045040"/>
              <a:gd name="connsiteY0" fmla="*/ 1200601 h 1202872"/>
              <a:gd name="connsiteX1" fmla="*/ 629704 w 1045040"/>
              <a:gd name="connsiteY1" fmla="*/ 1133926 h 1202872"/>
              <a:gd name="connsiteX2" fmla="*/ 720191 w 1045040"/>
              <a:gd name="connsiteY2" fmla="*/ 1095826 h 1202872"/>
              <a:gd name="connsiteX3" fmla="*/ 808298 w 1045040"/>
              <a:gd name="connsiteY3" fmla="*/ 991050 h 1202872"/>
              <a:gd name="connsiteX4" fmla="*/ 953554 w 1045040"/>
              <a:gd name="connsiteY4" fmla="*/ 767214 h 1202872"/>
              <a:gd name="connsiteX5" fmla="*/ 1044041 w 1045040"/>
              <a:gd name="connsiteY5" fmla="*/ 438601 h 1202872"/>
              <a:gd name="connsiteX6" fmla="*/ 896404 w 1045040"/>
              <a:gd name="connsiteY6" fmla="*/ 109989 h 1202872"/>
              <a:gd name="connsiteX7" fmla="*/ 563029 w 1045040"/>
              <a:gd name="connsiteY7" fmla="*/ 451 h 1202872"/>
              <a:gd name="connsiteX8" fmla="*/ 205841 w 1045040"/>
              <a:gd name="connsiteY8" fmla="*/ 81414 h 1202872"/>
              <a:gd name="connsiteX9" fmla="*/ 29629 w 1045040"/>
              <a:gd name="connsiteY9" fmla="*/ 314776 h 1202872"/>
              <a:gd name="connsiteX10" fmla="*/ 10579 w 1045040"/>
              <a:gd name="connsiteY10" fmla="*/ 652914 h 1202872"/>
              <a:gd name="connsiteX11" fmla="*/ 139166 w 1045040"/>
              <a:gd name="connsiteY11" fmla="*/ 862464 h 1202872"/>
              <a:gd name="connsiteX12" fmla="*/ 258228 w 1045040"/>
              <a:gd name="connsiteY12" fmla="*/ 1043440 h 1202872"/>
              <a:gd name="connsiteX13" fmla="*/ 353479 w 1045040"/>
              <a:gd name="connsiteY13" fmla="*/ 1200601 h 1202872"/>
              <a:gd name="connsiteX0" fmla="*/ 353479 w 1045040"/>
              <a:gd name="connsiteY0" fmla="*/ 1200601 h 1202895"/>
              <a:gd name="connsiteX1" fmla="*/ 629704 w 1045040"/>
              <a:gd name="connsiteY1" fmla="*/ 1133926 h 1202895"/>
              <a:gd name="connsiteX2" fmla="*/ 722573 w 1045040"/>
              <a:gd name="connsiteY2" fmla="*/ 1091064 h 1202895"/>
              <a:gd name="connsiteX3" fmla="*/ 808298 w 1045040"/>
              <a:gd name="connsiteY3" fmla="*/ 991050 h 1202895"/>
              <a:gd name="connsiteX4" fmla="*/ 953554 w 1045040"/>
              <a:gd name="connsiteY4" fmla="*/ 767214 h 1202895"/>
              <a:gd name="connsiteX5" fmla="*/ 1044041 w 1045040"/>
              <a:gd name="connsiteY5" fmla="*/ 438601 h 1202895"/>
              <a:gd name="connsiteX6" fmla="*/ 896404 w 1045040"/>
              <a:gd name="connsiteY6" fmla="*/ 109989 h 1202895"/>
              <a:gd name="connsiteX7" fmla="*/ 563029 w 1045040"/>
              <a:gd name="connsiteY7" fmla="*/ 451 h 1202895"/>
              <a:gd name="connsiteX8" fmla="*/ 205841 w 1045040"/>
              <a:gd name="connsiteY8" fmla="*/ 81414 h 1202895"/>
              <a:gd name="connsiteX9" fmla="*/ 29629 w 1045040"/>
              <a:gd name="connsiteY9" fmla="*/ 314776 h 1202895"/>
              <a:gd name="connsiteX10" fmla="*/ 10579 w 1045040"/>
              <a:gd name="connsiteY10" fmla="*/ 652914 h 1202895"/>
              <a:gd name="connsiteX11" fmla="*/ 139166 w 1045040"/>
              <a:gd name="connsiteY11" fmla="*/ 862464 h 1202895"/>
              <a:gd name="connsiteX12" fmla="*/ 258228 w 1045040"/>
              <a:gd name="connsiteY12" fmla="*/ 1043440 h 1202895"/>
              <a:gd name="connsiteX13" fmla="*/ 353479 w 1045040"/>
              <a:gd name="connsiteY13" fmla="*/ 1200601 h 1202895"/>
              <a:gd name="connsiteX0" fmla="*/ 353479 w 1045040"/>
              <a:gd name="connsiteY0" fmla="*/ 1200601 h 1202907"/>
              <a:gd name="connsiteX1" fmla="*/ 629704 w 1045040"/>
              <a:gd name="connsiteY1" fmla="*/ 1133926 h 1202907"/>
              <a:gd name="connsiteX2" fmla="*/ 722573 w 1045040"/>
              <a:gd name="connsiteY2" fmla="*/ 1088682 h 1202907"/>
              <a:gd name="connsiteX3" fmla="*/ 808298 w 1045040"/>
              <a:gd name="connsiteY3" fmla="*/ 991050 h 1202907"/>
              <a:gd name="connsiteX4" fmla="*/ 953554 w 1045040"/>
              <a:gd name="connsiteY4" fmla="*/ 767214 h 1202907"/>
              <a:gd name="connsiteX5" fmla="*/ 1044041 w 1045040"/>
              <a:gd name="connsiteY5" fmla="*/ 438601 h 1202907"/>
              <a:gd name="connsiteX6" fmla="*/ 896404 w 1045040"/>
              <a:gd name="connsiteY6" fmla="*/ 109989 h 1202907"/>
              <a:gd name="connsiteX7" fmla="*/ 563029 w 1045040"/>
              <a:gd name="connsiteY7" fmla="*/ 451 h 1202907"/>
              <a:gd name="connsiteX8" fmla="*/ 205841 w 1045040"/>
              <a:gd name="connsiteY8" fmla="*/ 81414 h 1202907"/>
              <a:gd name="connsiteX9" fmla="*/ 29629 w 1045040"/>
              <a:gd name="connsiteY9" fmla="*/ 314776 h 1202907"/>
              <a:gd name="connsiteX10" fmla="*/ 10579 w 1045040"/>
              <a:gd name="connsiteY10" fmla="*/ 652914 h 1202907"/>
              <a:gd name="connsiteX11" fmla="*/ 139166 w 1045040"/>
              <a:gd name="connsiteY11" fmla="*/ 862464 h 1202907"/>
              <a:gd name="connsiteX12" fmla="*/ 258228 w 1045040"/>
              <a:gd name="connsiteY12" fmla="*/ 1043440 h 1202907"/>
              <a:gd name="connsiteX13" fmla="*/ 353479 w 1045040"/>
              <a:gd name="connsiteY13" fmla="*/ 1200601 h 1202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5040" h="1202907">
                <a:moveTo>
                  <a:pt x="353479" y="1200601"/>
                </a:moveTo>
                <a:cubicBezTo>
                  <a:pt x="415392" y="1215682"/>
                  <a:pt x="568188" y="1152579"/>
                  <a:pt x="629704" y="1133926"/>
                </a:cubicBezTo>
                <a:cubicBezTo>
                  <a:pt x="691220" y="1115273"/>
                  <a:pt x="692807" y="1112495"/>
                  <a:pt x="722573" y="1088682"/>
                </a:cubicBezTo>
                <a:cubicBezTo>
                  <a:pt x="752339" y="1064869"/>
                  <a:pt x="769801" y="1044628"/>
                  <a:pt x="808298" y="991050"/>
                </a:cubicBezTo>
                <a:cubicBezTo>
                  <a:pt x="846795" y="937472"/>
                  <a:pt x="914264" y="859289"/>
                  <a:pt x="953554" y="767214"/>
                </a:cubicBezTo>
                <a:cubicBezTo>
                  <a:pt x="992844" y="675139"/>
                  <a:pt x="1053566" y="548138"/>
                  <a:pt x="1044041" y="438601"/>
                </a:cubicBezTo>
                <a:cubicBezTo>
                  <a:pt x="1034516" y="329064"/>
                  <a:pt x="976573" y="183014"/>
                  <a:pt x="896404" y="109989"/>
                </a:cubicBezTo>
                <a:cubicBezTo>
                  <a:pt x="816235" y="36964"/>
                  <a:pt x="678123" y="5213"/>
                  <a:pt x="563029" y="451"/>
                </a:cubicBezTo>
                <a:cubicBezTo>
                  <a:pt x="447935" y="-4311"/>
                  <a:pt x="294741" y="29027"/>
                  <a:pt x="205841" y="81414"/>
                </a:cubicBezTo>
                <a:cubicBezTo>
                  <a:pt x="116941" y="133801"/>
                  <a:pt x="62173" y="219526"/>
                  <a:pt x="29629" y="314776"/>
                </a:cubicBezTo>
                <a:cubicBezTo>
                  <a:pt x="-2915" y="410026"/>
                  <a:pt x="-7677" y="561633"/>
                  <a:pt x="10579" y="652914"/>
                </a:cubicBezTo>
                <a:cubicBezTo>
                  <a:pt x="28835" y="744195"/>
                  <a:pt x="104241" y="805314"/>
                  <a:pt x="139166" y="862464"/>
                </a:cubicBezTo>
                <a:cubicBezTo>
                  <a:pt x="174091" y="919614"/>
                  <a:pt x="228065" y="983909"/>
                  <a:pt x="258228" y="1043440"/>
                </a:cubicBezTo>
                <a:cubicBezTo>
                  <a:pt x="288390" y="1102971"/>
                  <a:pt x="291566" y="1185520"/>
                  <a:pt x="353479" y="1200601"/>
                </a:cubicBezTo>
                <a:close/>
              </a:path>
            </a:pathLst>
          </a:custGeom>
          <a:noFill/>
          <a:ln w="1206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Rectangle: Rounded Corners 264">
            <a:extLst>
              <a:ext uri="{FF2B5EF4-FFF2-40B4-BE49-F238E27FC236}">
                <a16:creationId xmlns:a16="http://schemas.microsoft.com/office/drawing/2014/main" id="{2512DC5D-0D88-4B87-8AEC-7552BC6524F6}"/>
              </a:ext>
            </a:extLst>
          </p:cNvPr>
          <p:cNvSpPr/>
          <p:nvPr/>
        </p:nvSpPr>
        <p:spPr>
          <a:xfrm>
            <a:off x="37535047" y="10811460"/>
            <a:ext cx="6046771" cy="468453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a:solidFill>
                  <a:srgbClr val="99CCFF"/>
                </a:solidFill>
                <a:latin typeface="Century Gothic" panose="020B0502020202020204" pitchFamily="34" charset="0"/>
                <a:cs typeface="Times New Roman" panose="02020603050405020304" pitchFamily="18" charset="0"/>
              </a:rPr>
              <a:t>Helpful Components</a:t>
            </a:r>
            <a:endParaRPr lang="en-US" sz="3300" dirty="0">
              <a:solidFill>
                <a:srgbClr val="99CCFF"/>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Practices</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Daily Goal Setting</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Video Lectures</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Availability of a therapist</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Group/Peer Support</a:t>
            </a:r>
          </a:p>
          <a:p>
            <a:pPr marL="457200" indent="-457200">
              <a:buFont typeface="Arial" panose="020B0604020202020204" pitchFamily="34" charset="0"/>
              <a:buChar char="•"/>
            </a:pPr>
            <a:endParaRPr lang="en-US" sz="3300" dirty="0">
              <a:solidFill>
                <a:schemeClr val="bg1"/>
              </a:solidFill>
              <a:latin typeface="Times New Roman" panose="02020603050405020304" pitchFamily="18" charset="0"/>
              <a:cs typeface="Times New Roman" panose="02020603050405020304" pitchFamily="18" charset="0"/>
            </a:endParaRPr>
          </a:p>
        </p:txBody>
      </p:sp>
      <p:pic>
        <p:nvPicPr>
          <p:cNvPr id="266" name="Picture 8" descr="Image result for tool icon">
            <a:extLst>
              <a:ext uri="{FF2B5EF4-FFF2-40B4-BE49-F238E27FC236}">
                <a16:creationId xmlns:a16="http://schemas.microsoft.com/office/drawing/2014/main" id="{82A1785A-DA1B-4057-B70E-A1A7556C4CA0}"/>
              </a:ext>
            </a:extLst>
          </p:cNvPr>
          <p:cNvPicPr>
            <a:picLocks noChangeAspect="1" noChangeArrowheads="1"/>
          </p:cNvPicPr>
          <p:nvPr/>
        </p:nvPicPr>
        <p:blipFill>
          <a:blip r:embed="rId1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6857632">
            <a:off x="34274449" y="15707883"/>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267" name="Rectangle 266">
            <a:extLst>
              <a:ext uri="{FF2B5EF4-FFF2-40B4-BE49-F238E27FC236}">
                <a16:creationId xmlns:a16="http://schemas.microsoft.com/office/drawing/2014/main" id="{6433A866-6C98-4B7C-89FE-EB5B95E3FD8A}"/>
              </a:ext>
            </a:extLst>
          </p:cNvPr>
          <p:cNvSpPr/>
          <p:nvPr/>
        </p:nvSpPr>
        <p:spPr>
          <a:xfrm>
            <a:off x="34181685" y="15543280"/>
            <a:ext cx="2577855" cy="3107672"/>
          </a:xfrm>
          <a:prstGeom prst="rect">
            <a:avLst/>
          </a:prstGeom>
          <a:solidFill>
            <a:srgbClr val="00CC66">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8" name="Rectangle: Rounded Corners 267">
            <a:extLst>
              <a:ext uri="{FF2B5EF4-FFF2-40B4-BE49-F238E27FC236}">
                <a16:creationId xmlns:a16="http://schemas.microsoft.com/office/drawing/2014/main" id="{C9E86046-3068-49E2-9ACE-F6971C12445F}"/>
              </a:ext>
            </a:extLst>
          </p:cNvPr>
          <p:cNvSpPr/>
          <p:nvPr/>
        </p:nvSpPr>
        <p:spPr>
          <a:xfrm>
            <a:off x="30615141" y="10585616"/>
            <a:ext cx="6046771" cy="468453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a:solidFill>
                  <a:srgbClr val="99CCFF"/>
                </a:solidFill>
                <a:latin typeface="Century Gothic" panose="020B0502020202020204" pitchFamily="34" charset="0"/>
                <a:cs typeface="Times New Roman" panose="02020603050405020304" pitchFamily="18" charset="0"/>
              </a:rPr>
              <a:t>BENEFITS</a:t>
            </a:r>
          </a:p>
          <a:p>
            <a:pPr algn="ctr"/>
            <a:endParaRPr lang="en-US" sz="600" dirty="0">
              <a:solidFill>
                <a:schemeClr val="bg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Provide hope</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Develop patience</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Encourage physical activities</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Remain calm in stressful situations</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Encouragement for self care</a:t>
            </a:r>
          </a:p>
        </p:txBody>
      </p:sp>
      <p:sp>
        <p:nvSpPr>
          <p:cNvPr id="269" name="Right Triangle 268">
            <a:extLst>
              <a:ext uri="{FF2B5EF4-FFF2-40B4-BE49-F238E27FC236}">
                <a16:creationId xmlns:a16="http://schemas.microsoft.com/office/drawing/2014/main" id="{71B6FB18-2A84-44B2-9FD3-CAEA6EA354FA}"/>
              </a:ext>
            </a:extLst>
          </p:cNvPr>
          <p:cNvSpPr/>
          <p:nvPr/>
        </p:nvSpPr>
        <p:spPr>
          <a:xfrm flipH="1">
            <a:off x="34996907" y="10881335"/>
            <a:ext cx="1524000" cy="1845278"/>
          </a:xfrm>
          <a:prstGeom prst="rtTriangle">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0" name="Picture 269">
            <a:extLst>
              <a:ext uri="{FF2B5EF4-FFF2-40B4-BE49-F238E27FC236}">
                <a16:creationId xmlns:a16="http://schemas.microsoft.com/office/drawing/2014/main" id="{82EB2BDE-7CC6-4A50-A9E4-290C3D435ABC}"/>
              </a:ext>
            </a:extLst>
          </p:cNvPr>
          <p:cNvPicPr>
            <a:picLocks noChangeAspect="1"/>
          </p:cNvPicPr>
          <p:nvPr/>
        </p:nvPicPr>
        <p:blipFill rotWithShape="1">
          <a:blip r:embed="rId14"/>
          <a:srcRect l="84753"/>
          <a:stretch/>
        </p:blipFill>
        <p:spPr>
          <a:xfrm flipH="1">
            <a:off x="36511340" y="10882342"/>
            <a:ext cx="232386" cy="1847248"/>
          </a:xfrm>
          <a:prstGeom prst="rect">
            <a:avLst/>
          </a:prstGeom>
        </p:spPr>
      </p:pic>
      <p:pic>
        <p:nvPicPr>
          <p:cNvPr id="278" name="Picture 10" descr="Image result for map icon">
            <a:extLst>
              <a:ext uri="{FF2B5EF4-FFF2-40B4-BE49-F238E27FC236}">
                <a16:creationId xmlns:a16="http://schemas.microsoft.com/office/drawing/2014/main" id="{90472705-36AB-4DC6-BC47-B12E681F93C2}"/>
              </a:ext>
            </a:extLst>
          </p:cNvPr>
          <p:cNvPicPr>
            <a:picLocks noChangeAspect="1" noChangeArrowheads="1"/>
          </p:cNvPicPr>
          <p:nvPr/>
        </p:nvPicPr>
        <p:blipFill rotWithShape="1">
          <a:blip r:embed="rId15">
            <a:duotone>
              <a:schemeClr val="accent6">
                <a:shade val="45000"/>
                <a:satMod val="135000"/>
              </a:schemeClr>
              <a:prstClr val="white"/>
            </a:duotone>
            <a:extLst>
              <a:ext uri="{28A0092B-C50C-407E-A947-70E740481C1C}">
                <a14:useLocalDpi xmlns:a14="http://schemas.microsoft.com/office/drawing/2010/main" val="0"/>
              </a:ext>
            </a:extLst>
          </a:blip>
          <a:srcRect r="25547"/>
          <a:stretch/>
        </p:blipFill>
        <p:spPr bwMode="auto">
          <a:xfrm>
            <a:off x="41256343" y="15588254"/>
            <a:ext cx="2255858" cy="2467217"/>
          </a:xfrm>
          <a:prstGeom prst="rect">
            <a:avLst/>
          </a:prstGeom>
          <a:noFill/>
          <a:extLst>
            <a:ext uri="{909E8E84-426E-40DD-AFC4-6F175D3DCCD1}">
              <a14:hiddenFill xmlns:a14="http://schemas.microsoft.com/office/drawing/2010/main">
                <a:solidFill>
                  <a:srgbClr val="FFFFFF"/>
                </a:solidFill>
              </a14:hiddenFill>
            </a:ext>
          </a:extLst>
        </p:spPr>
      </p:pic>
      <p:sp>
        <p:nvSpPr>
          <p:cNvPr id="279" name="Rectangle 278">
            <a:extLst>
              <a:ext uri="{FF2B5EF4-FFF2-40B4-BE49-F238E27FC236}">
                <a16:creationId xmlns:a16="http://schemas.microsoft.com/office/drawing/2014/main" id="{54734549-AE13-4397-A813-38F0BAECCD14}"/>
              </a:ext>
            </a:extLst>
          </p:cNvPr>
          <p:cNvSpPr/>
          <p:nvPr/>
        </p:nvSpPr>
        <p:spPr>
          <a:xfrm>
            <a:off x="40980286" y="15543280"/>
            <a:ext cx="2577855" cy="3107672"/>
          </a:xfrm>
          <a:prstGeom prst="rect">
            <a:avLst/>
          </a:prstGeom>
          <a:solidFill>
            <a:srgbClr val="00CC66">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1" name="Rectangle 280">
            <a:extLst>
              <a:ext uri="{FF2B5EF4-FFF2-40B4-BE49-F238E27FC236}">
                <a16:creationId xmlns:a16="http://schemas.microsoft.com/office/drawing/2014/main" id="{152A2E23-0EB8-4BF4-8F89-8CA74F418A84}"/>
              </a:ext>
            </a:extLst>
          </p:cNvPr>
          <p:cNvSpPr/>
          <p:nvPr/>
        </p:nvSpPr>
        <p:spPr>
          <a:xfrm>
            <a:off x="30710548" y="6856923"/>
            <a:ext cx="12839751" cy="763411"/>
          </a:xfrm>
          <a:prstGeom prst="rect">
            <a:avLst/>
          </a:prstGeom>
          <a:solidFill>
            <a:schemeClr val="tx1">
              <a:lumMod val="85000"/>
              <a:lumOff val="15000"/>
            </a:schemeClr>
          </a:solidFill>
        </p:spPr>
        <p:txBody>
          <a:bodyPr wrap="square">
            <a:spAutoFit/>
          </a:bodyPr>
          <a:lstStyle/>
          <a:p>
            <a:pPr algn="ctr">
              <a:defRPr/>
            </a:pPr>
            <a:r>
              <a:rPr lang="en-US" sz="4400" b="1" dirty="0">
                <a:solidFill>
                  <a:schemeClr val="bg1">
                    <a:lumMod val="85000"/>
                  </a:schemeClr>
                </a:solidFill>
                <a:latin typeface="Century Gothic" panose="020B0502020202020204" pitchFamily="34" charset="0"/>
              </a:rPr>
              <a:t>Satisfaction with the Program</a:t>
            </a:r>
          </a:p>
        </p:txBody>
      </p:sp>
      <p:sp>
        <p:nvSpPr>
          <p:cNvPr id="315" name="Rectangle: Rounded Corners 314">
            <a:extLst>
              <a:ext uri="{FF2B5EF4-FFF2-40B4-BE49-F238E27FC236}">
                <a16:creationId xmlns:a16="http://schemas.microsoft.com/office/drawing/2014/main" id="{E5136D9D-C1D1-4F2C-84EB-A8245D65CE42}"/>
              </a:ext>
            </a:extLst>
          </p:cNvPr>
          <p:cNvSpPr/>
          <p:nvPr/>
        </p:nvSpPr>
        <p:spPr>
          <a:xfrm>
            <a:off x="37601344" y="15350613"/>
            <a:ext cx="6046771" cy="468453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4400" b="1" dirty="0">
                <a:solidFill>
                  <a:schemeClr val="accent6">
                    <a:lumMod val="50000"/>
                  </a:schemeClr>
                </a:solidFill>
                <a:latin typeface="Century Gothic" panose="020B0502020202020204" pitchFamily="34" charset="0"/>
                <a:cs typeface="Times New Roman" panose="02020603050405020304" pitchFamily="18" charset="0"/>
              </a:rPr>
              <a:t>Program Improvements</a:t>
            </a:r>
          </a:p>
          <a:p>
            <a:pPr algn="ctr"/>
            <a:endParaRPr lang="en-US" sz="600" dirty="0">
              <a:solidFill>
                <a:schemeClr val="bg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Therapist check-ins 2x week</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Orientation to Program</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Clearer instructions</a:t>
            </a:r>
          </a:p>
          <a:p>
            <a:pPr marL="457200" indent="-4572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Increase personalized interactions</a:t>
            </a:r>
          </a:p>
        </p:txBody>
      </p:sp>
      <p:sp>
        <p:nvSpPr>
          <p:cNvPr id="316" name="Rectangle: Rounded Corners 315">
            <a:extLst>
              <a:ext uri="{FF2B5EF4-FFF2-40B4-BE49-F238E27FC236}">
                <a16:creationId xmlns:a16="http://schemas.microsoft.com/office/drawing/2014/main" id="{10ABD0B6-EB46-40D0-B7CA-C8C8269C7D74}"/>
              </a:ext>
            </a:extLst>
          </p:cNvPr>
          <p:cNvSpPr/>
          <p:nvPr/>
        </p:nvSpPr>
        <p:spPr>
          <a:xfrm>
            <a:off x="30804092" y="15395402"/>
            <a:ext cx="6250392" cy="468453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4400" b="1" dirty="0">
                <a:solidFill>
                  <a:schemeClr val="accent6">
                    <a:lumMod val="50000"/>
                  </a:schemeClr>
                </a:solidFill>
                <a:latin typeface="Century Gothic" panose="020B0502020202020204" pitchFamily="34" charset="0"/>
                <a:cs typeface="Times New Roman" panose="02020603050405020304" pitchFamily="18" charset="0"/>
              </a:rPr>
              <a:t>Technology Challenges and Desired Features</a:t>
            </a:r>
          </a:p>
          <a:p>
            <a:pPr algn="ctr"/>
            <a:endParaRPr lang="en-US" sz="600" dirty="0">
              <a:solidFill>
                <a:schemeClr val="bg1"/>
              </a:solidFill>
              <a:latin typeface="Times New Roman" panose="02020603050405020304" pitchFamily="18" charset="0"/>
              <a:cs typeface="Times New Roman" panose="02020603050405020304" pitchFamily="18" charset="0"/>
            </a:endParaRPr>
          </a:p>
          <a:p>
            <a:pPr marL="228600" indent="-2286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Problems with app (i.e. closing)</a:t>
            </a:r>
          </a:p>
          <a:p>
            <a:pPr marL="228600" indent="-2286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Compatibility with tablet</a:t>
            </a:r>
          </a:p>
          <a:p>
            <a:pPr marL="228600" indent="-2286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Speak-to-text</a:t>
            </a:r>
          </a:p>
          <a:p>
            <a:pPr marL="228600" indent="-228600">
              <a:buFont typeface="Arial" panose="020B0604020202020204" pitchFamily="34" charset="0"/>
              <a:buChar char="•"/>
            </a:pPr>
            <a:r>
              <a:rPr lang="en-US" sz="3300" dirty="0">
                <a:solidFill>
                  <a:schemeClr val="bg1"/>
                </a:solidFill>
                <a:latin typeface="Times New Roman" panose="02020603050405020304" pitchFamily="18" charset="0"/>
                <a:cs typeface="Times New Roman" panose="02020603050405020304" pitchFamily="18" charset="0"/>
              </a:rPr>
              <a:t>Voice Option</a:t>
            </a:r>
          </a:p>
        </p:txBody>
      </p:sp>
      <p:sp>
        <p:nvSpPr>
          <p:cNvPr id="6" name="Rectangle 5">
            <a:extLst>
              <a:ext uri="{FF2B5EF4-FFF2-40B4-BE49-F238E27FC236}">
                <a16:creationId xmlns:a16="http://schemas.microsoft.com/office/drawing/2014/main" id="{E6E294E1-EDCE-4613-B3B4-3C0DEFFBA6B3}"/>
              </a:ext>
            </a:extLst>
          </p:cNvPr>
          <p:cNvSpPr/>
          <p:nvPr/>
        </p:nvSpPr>
        <p:spPr>
          <a:xfrm>
            <a:off x="32060184" y="31878336"/>
            <a:ext cx="11812445" cy="923330"/>
          </a:xfrm>
          <a:prstGeom prst="rect">
            <a:avLst/>
          </a:prstGeom>
        </p:spPr>
        <p:txBody>
          <a:bodyPr wrap="square">
            <a:spAutoFit/>
          </a:bodyPr>
          <a:lstStyle/>
          <a:p>
            <a:r>
              <a:rPr lang="en-US" dirty="0"/>
              <a:t>Acknowledgements: This work was supported by a Career Development Award (IK2 RX001478; PI: Gould) from the United States (U.S.) Department of Veterans Affairs Rehabilitation Research and Development Service. Views expressed in this poster are those of the authors and not necessarily those of the Department of Veterans Affairs or the Federal Government.</a:t>
            </a:r>
          </a:p>
        </p:txBody>
      </p:sp>
    </p:spTree>
    <p:extLst>
      <p:ext uri="{BB962C8B-B14F-4D97-AF65-F5344CB8AC3E}">
        <p14:creationId xmlns:p14="http://schemas.microsoft.com/office/powerpoint/2010/main" val="33744330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2689</TotalTime>
  <Words>791</Words>
  <Application>Microsoft Office PowerPoint</Application>
  <PresentationFormat>Custom</PresentationFormat>
  <Paragraphs>118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Cambria</vt:lpstr>
      <vt:lpstr>Century Gothic</vt:lpstr>
      <vt:lpstr>Georgia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AngSiy</dc:creator>
  <cp:lastModifiedBy>Flora Ma</cp:lastModifiedBy>
  <cp:revision>109</cp:revision>
  <cp:lastPrinted>2019-02-22T03:07:51Z</cp:lastPrinted>
  <dcterms:created xsi:type="dcterms:W3CDTF">2018-03-30T00:51:06Z</dcterms:created>
  <dcterms:modified xsi:type="dcterms:W3CDTF">2019-02-22T03:12:06Z</dcterms:modified>
</cp:coreProperties>
</file>